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8" r:id="rId3"/>
    <p:sldId id="301" r:id="rId4"/>
    <p:sldId id="300" r:id="rId5"/>
    <p:sldId id="303" r:id="rId6"/>
    <p:sldId id="302" r:id="rId7"/>
    <p:sldId id="293" r:id="rId8"/>
    <p:sldId id="276" r:id="rId9"/>
    <p:sldId id="289" r:id="rId10"/>
    <p:sldId id="305" r:id="rId11"/>
    <p:sldId id="304" r:id="rId12"/>
    <p:sldId id="287" r:id="rId13"/>
    <p:sldId id="278" r:id="rId14"/>
    <p:sldId id="290" r:id="rId15"/>
    <p:sldId id="279" r:id="rId16"/>
    <p:sldId id="306" r:id="rId17"/>
    <p:sldId id="307" r:id="rId18"/>
    <p:sldId id="297" r:id="rId19"/>
    <p:sldId id="299" r:id="rId20"/>
    <p:sldId id="308" r:id="rId21"/>
  </p:sldIdLst>
  <p:sldSz cx="9144000" cy="6858000" type="screen4x3"/>
  <p:notesSz cx="6735763" cy="98663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0" autoAdjust="0"/>
    <p:restoredTop sz="94675" autoAdjust="0"/>
  </p:normalViewPr>
  <p:slideViewPr>
    <p:cSldViewPr>
      <p:cViewPr>
        <p:scale>
          <a:sx n="76" d="100"/>
          <a:sy n="76" d="100"/>
        </p:scale>
        <p:origin x="-1986" y="-7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8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 sz="1600"/>
              <a:t>Czy absolwenci są</a:t>
            </a:r>
            <a:r>
              <a:rPr lang="pl-PL" sz="1600" baseline="0"/>
              <a:t> szczęśliwi?</a:t>
            </a:r>
            <a:endParaRPr lang="en-US" sz="16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8960352140514329E-2"/>
          <c:y val="0.22761223647447296"/>
          <c:w val="0.38426778063868205"/>
          <c:h val="0.71372317119634243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Lbls>
            <c:dLbl>
              <c:idx val="0"/>
              <c:layout>
                <c:manualLayout>
                  <c:x val="-7.9844550999353184E-3"/>
                  <c:y val="2.1771901153865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Arkusz1!$A$2:$A$5</c:f>
              <c:strCache>
                <c:ptCount val="4"/>
                <c:pt idx="0">
                  <c:v>zdecydowanie nie</c:v>
                </c:pt>
                <c:pt idx="1">
                  <c:v>raczej nie</c:v>
                </c:pt>
                <c:pt idx="2">
                  <c:v>raczej tak</c:v>
                </c:pt>
                <c:pt idx="3">
                  <c:v>zdecydowanie tak</c:v>
                </c:pt>
              </c:strCache>
            </c:strRef>
          </c:cat>
          <c:val>
            <c:numRef>
              <c:f>Arkusz1!$B$2:$B$5</c:f>
              <c:numCache>
                <c:formatCode>0.0%</c:formatCode>
                <c:ptCount val="4"/>
                <c:pt idx="0">
                  <c:v>2.7386541471048513E-2</c:v>
                </c:pt>
                <c:pt idx="1">
                  <c:v>8.6071987480438192E-2</c:v>
                </c:pt>
                <c:pt idx="2">
                  <c:v>0.53364632237871679</c:v>
                </c:pt>
                <c:pt idx="3">
                  <c:v>0.3528951486697966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691967221001652"/>
          <c:y val="0.33036972948945897"/>
          <c:w val="0.24385303261786984"/>
          <c:h val="0.3645748666497333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 sz="1400"/>
              <a:t>Chęc ponownego wybrania PW przez absolwentów</a:t>
            </a:r>
            <a:endParaRPr lang="en-US" sz="14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1132457729952793E-2"/>
          <c:y val="0.22472933070866141"/>
          <c:w val="0.41688416759164837"/>
          <c:h val="0.71473361696723381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Lbls>
            <c:dLbl>
              <c:idx val="1"/>
              <c:layout>
                <c:manualLayout>
                  <c:x val="9.7852394001410617E-2"/>
                  <c:y val="6.3356212548903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Arkusz1!$A$2:$A$4</c:f>
              <c:strCache>
                <c:ptCount val="3"/>
                <c:pt idx="0">
                  <c:v>Tak</c:v>
                </c:pt>
                <c:pt idx="1">
                  <c:v>Nie</c:v>
                </c:pt>
                <c:pt idx="2">
                  <c:v>Nie wiem</c:v>
                </c:pt>
              </c:strCache>
            </c:strRef>
          </c:cat>
          <c:val>
            <c:numRef>
              <c:f>Arkusz1!$B$2:$B$4</c:f>
              <c:numCache>
                <c:formatCode>0.0%</c:formatCode>
                <c:ptCount val="3"/>
                <c:pt idx="0">
                  <c:v>0.78325508607198746</c:v>
                </c:pt>
                <c:pt idx="1">
                  <c:v>5.4773082942097026E-2</c:v>
                </c:pt>
                <c:pt idx="2">
                  <c:v>0.16197183098591547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587675267679102"/>
          <c:y val="0.37736855473710945"/>
          <c:w val="0.15038611008654468"/>
          <c:h val="0.2729496360124795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76D0E-67A2-4EF0-8D5D-977D616104DA}" type="datetimeFigureOut">
              <a:rPr lang="pl-PL" smtClean="0"/>
              <a:t>2014-06-27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3D89A-1857-4442-92E8-9C6D2E5D19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3371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E168C-FEF5-42B9-B14B-6CCE1E490BD4}" type="datetimeFigureOut">
              <a:rPr lang="pl-PL" smtClean="0"/>
              <a:t>2014-06-27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5F8A2-436C-4B32-9B5B-9AE4D5E600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85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D5CD4-6336-43E1-B986-74BFB02DF0DF}" type="datetime1">
              <a:rPr lang="pl-PL" smtClean="0"/>
              <a:t>2014-06-27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301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CACFD-E238-49DC-905B-4A3F0914E8F0}" type="datetime1">
              <a:rPr lang="pl-PL" smtClean="0"/>
              <a:t>2014-06-27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223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1029-5840-4E76-831E-044C36F8423A}" type="datetime1">
              <a:rPr lang="pl-PL" smtClean="0"/>
              <a:t>2014-06-27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5408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3B3F-EA2F-4429-B8BC-5B6534582452}" type="datetime1">
              <a:rPr lang="pl-PL" smtClean="0"/>
              <a:t>2014-06-27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840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150F-0A88-4D26-B564-A98C4A5E5E68}" type="datetime1">
              <a:rPr lang="pl-PL" smtClean="0"/>
              <a:t>2014-06-27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1659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68D-B43C-4414-A915-63081C3E1D36}" type="datetime1">
              <a:rPr lang="pl-PL" smtClean="0"/>
              <a:t>2014-06-27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745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1577-277C-45DE-828B-FA30589F592B}" type="datetime1">
              <a:rPr lang="pl-PL" smtClean="0"/>
              <a:t>2014-06-27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4237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7BA1-9976-4C8B-B914-AE8C16747E87}" type="datetime1">
              <a:rPr lang="pl-PL" smtClean="0"/>
              <a:t>2014-06-27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4519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3CFDF-C282-445E-8D5E-086FE21FAE20}" type="datetime1">
              <a:rPr lang="pl-PL" smtClean="0"/>
              <a:t>2014-06-27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9168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0CAF-66FD-45DB-A9B5-2D7D402D339A}" type="datetime1">
              <a:rPr lang="pl-PL" smtClean="0"/>
              <a:t>2014-06-27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4363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0A661-3754-4570-989E-552997178E30}" type="datetime1">
              <a:rPr lang="pl-PL" smtClean="0"/>
              <a:t>2014-06-27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212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5B7E5-53F7-4C0D-9C98-2C4D2C7FA4A2}" type="datetime1">
              <a:rPr lang="pl-PL" smtClean="0"/>
              <a:t>2014-06-27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smtClean="0"/>
              <a:t>Centrum Współpracy Międzynarodowej i Biuro Karier PW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5D0A-FEC3-4F52-BB9A-397F7716E9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384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7504" y="2636912"/>
            <a:ext cx="8964828" cy="2736304"/>
          </a:xfrm>
        </p:spPr>
        <p:txBody>
          <a:bodyPr>
            <a:normAutofit fontScale="90000"/>
          </a:bodyPr>
          <a:lstStyle/>
          <a:p>
            <a:r>
              <a:rPr lang="pl-PL" sz="4000" b="1" dirty="0" smtClean="0"/>
              <a:t>Monitoring Karier Zawodowych Absolwentów Politechniki Warszawskiej </a:t>
            </a:r>
            <a:br>
              <a:rPr lang="pl-PL" sz="4000" b="1" dirty="0" smtClean="0"/>
            </a:br>
            <a:r>
              <a:rPr lang="pl-PL" sz="4000" b="1" dirty="0" smtClean="0"/>
              <a:t>2014</a:t>
            </a:r>
            <a:r>
              <a:rPr lang="pl-PL" sz="4000" b="1" dirty="0" smtClean="0"/>
              <a:t/>
            </a:r>
            <a:br>
              <a:rPr lang="pl-PL" sz="4000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500" dirty="0" smtClean="0"/>
              <a:t>podsumowanie badania</a:t>
            </a:r>
            <a:br>
              <a:rPr lang="pl-PL" sz="3500" dirty="0" smtClean="0"/>
            </a:br>
            <a:r>
              <a:rPr lang="pl-PL" sz="3500" dirty="0" smtClean="0"/>
              <a:t/>
            </a:r>
            <a:br>
              <a:rPr lang="pl-PL" sz="3500" dirty="0" smtClean="0"/>
            </a:br>
            <a:r>
              <a:rPr lang="pl-PL" sz="3500" dirty="0" smtClean="0"/>
              <a:t/>
            </a:r>
            <a:br>
              <a:rPr lang="pl-PL" sz="3500" dirty="0" smtClean="0"/>
            </a:br>
            <a:endParaRPr lang="pl-PL" sz="3000" dirty="0"/>
          </a:p>
        </p:txBody>
      </p:sp>
      <p:pic>
        <p:nvPicPr>
          <p:cNvPr id="102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14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/>
            </a:r>
            <a:br>
              <a:rPr lang="pl-PL" b="1" dirty="0"/>
            </a:br>
            <a:r>
              <a:rPr lang="pl-PL" sz="3300" b="1" dirty="0"/>
              <a:t>B</a:t>
            </a:r>
            <a:r>
              <a:rPr lang="pl-PL" sz="3300" b="1" dirty="0" smtClean="0"/>
              <a:t>adanie </a:t>
            </a:r>
            <a:r>
              <a:rPr lang="pl-PL" sz="3300" b="1" dirty="0"/>
              <a:t>„Monitoring Karier Zawodowych Absolwentów </a:t>
            </a:r>
            <a:r>
              <a:rPr lang="pl-PL" sz="3300" b="1" dirty="0" smtClean="0"/>
              <a:t>Politechniki Warszawskiej </a:t>
            </a:r>
            <a:r>
              <a:rPr lang="pl-PL" sz="3300" b="1" dirty="0" smtClean="0"/>
              <a:t>2014”</a:t>
            </a:r>
            <a:r>
              <a:rPr lang="pl-PL" dirty="0"/>
              <a:t/>
            </a:r>
            <a:br>
              <a:rPr lang="pl-PL" dirty="0"/>
            </a:br>
            <a:r>
              <a:rPr lang="pl-PL" sz="2700" dirty="0" smtClean="0"/>
              <a:t>Informacje </a:t>
            </a:r>
            <a:r>
              <a:rPr lang="pl-PL" sz="2700" dirty="0"/>
              <a:t>O</a:t>
            </a:r>
            <a:r>
              <a:rPr lang="pl-PL" sz="2700" dirty="0" smtClean="0"/>
              <a:t>gólne</a:t>
            </a:r>
            <a:r>
              <a:rPr lang="pl-PL" sz="2700" b="1" dirty="0"/>
              <a:t/>
            </a:r>
            <a:br>
              <a:rPr lang="pl-PL" sz="2700" b="1" dirty="0"/>
            </a:br>
            <a:endParaRPr lang="pl-PL" sz="27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76423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dirty="0"/>
              <a:t>Celem badania było poznanie opinii absolwentów </a:t>
            </a:r>
            <a:r>
              <a:rPr lang="pl-PL" dirty="0" smtClean="0"/>
              <a:t>uczelni </a:t>
            </a:r>
            <a:r>
              <a:rPr lang="pl-PL" dirty="0"/>
              <a:t>na temat ukończonych studiów oraz uzyskanie informacji na temat ich aktualnej sytuacji na rynku </a:t>
            </a:r>
            <a:r>
              <a:rPr lang="pl-PL" dirty="0" smtClean="0"/>
              <a:t>pracy.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pl-PL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dirty="0" smtClean="0"/>
              <a:t>Badanie zostało zrealizowane w okresie </a:t>
            </a:r>
            <a:r>
              <a:rPr lang="pl-PL" b="1" dirty="0" smtClean="0"/>
              <a:t>luty 2014 </a:t>
            </a:r>
            <a:r>
              <a:rPr lang="pl-PL" b="1" dirty="0" smtClean="0"/>
              <a:t>– </a:t>
            </a:r>
            <a:r>
              <a:rPr lang="pl-PL" b="1" dirty="0" smtClean="0"/>
              <a:t>kwiecień 2014 </a:t>
            </a:r>
            <a:r>
              <a:rPr lang="pl-PL" dirty="0" smtClean="0"/>
              <a:t>w </a:t>
            </a:r>
            <a:r>
              <a:rPr lang="pl-PL" dirty="0"/>
              <a:t>ramach współpracy Biura Karier PW oraz Sekcja Wspierania Badań Społecznych Biura Rozwoju i Projektów Strategicznych </a:t>
            </a:r>
            <a:r>
              <a:rPr lang="pl-PL" dirty="0" smtClean="0"/>
              <a:t>PW.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pl-PL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dirty="0" smtClean="0"/>
              <a:t>W </a:t>
            </a:r>
            <a:r>
              <a:rPr lang="pl-PL" dirty="0"/>
              <a:t>badaniu udział wzięło </a:t>
            </a:r>
            <a:r>
              <a:rPr lang="pl-PL" b="1" u="sng" dirty="0" smtClean="0"/>
              <a:t>1278 </a:t>
            </a:r>
            <a:r>
              <a:rPr lang="pl-PL" b="1" u="sng" dirty="0"/>
              <a:t>absolwentów </a:t>
            </a:r>
            <a:r>
              <a:rPr lang="pl-PL" dirty="0"/>
              <a:t>z </a:t>
            </a:r>
            <a:r>
              <a:rPr lang="pl-PL" dirty="0" smtClean="0"/>
              <a:t>19 wydziałów i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1 </a:t>
            </a:r>
            <a:r>
              <a:rPr lang="pl-PL" dirty="0" smtClean="0"/>
              <a:t>kolegium Politechniki </a:t>
            </a:r>
            <a:r>
              <a:rPr lang="pl-PL" dirty="0" smtClean="0"/>
              <a:t>Warszawskiej.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l-PL" dirty="0"/>
              <a:t> </a:t>
            </a:r>
            <a:r>
              <a:rPr lang="pl-PL" dirty="0" smtClean="0"/>
              <a:t>     </a:t>
            </a:r>
            <a:r>
              <a:rPr lang="pl-PL" dirty="0" smtClean="0"/>
              <a:t>W roku ubiegłym liczba ta wynosiła 625.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pl-PL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u="sng" dirty="0" smtClean="0"/>
              <a:t>Zwrotność</a:t>
            </a:r>
            <a:r>
              <a:rPr lang="pl-PL" dirty="0" smtClean="0"/>
              <a:t> ankiet wyniosła prawie </a:t>
            </a:r>
            <a:r>
              <a:rPr lang="pl-PL" b="1" dirty="0" smtClean="0"/>
              <a:t>35% </a:t>
            </a:r>
            <a:r>
              <a:rPr lang="pl-PL" dirty="0" smtClean="0"/>
              <a:t>(w ubiegłym roku było to 37%).</a:t>
            </a: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5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66" y="6165304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999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95536" y="5013176"/>
            <a:ext cx="8602811" cy="13350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395536" y="2420888"/>
            <a:ext cx="8602811" cy="12241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7787208" cy="1138138"/>
          </a:xfrm>
        </p:spPr>
        <p:txBody>
          <a:bodyPr>
            <a:normAutofit fontScale="90000"/>
          </a:bodyPr>
          <a:lstStyle/>
          <a:p>
            <a:r>
              <a:rPr lang="pl-PL" sz="3000" b="1" dirty="0">
                <a:solidFill>
                  <a:prstClr val="black"/>
                </a:solidFill>
              </a:rPr>
              <a:t>Badanie „Monitoring Karier Zawodowych Absolwentów Politechniki Warszawskiej </a:t>
            </a:r>
            <a:r>
              <a:rPr lang="pl-PL" sz="3000" b="1" dirty="0" smtClean="0">
                <a:solidFill>
                  <a:prstClr val="black"/>
                </a:solidFill>
              </a:rPr>
              <a:t>2014”</a:t>
            </a:r>
            <a:br>
              <a:rPr lang="pl-PL" sz="30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>Charakterystyka próby badawczej </a:t>
            </a:r>
            <a:endParaRPr lang="pl-PL" sz="2200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969963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ostokąt 3"/>
          <p:cNvSpPr/>
          <p:nvPr/>
        </p:nvSpPr>
        <p:spPr>
          <a:xfrm>
            <a:off x="395536" y="1700808"/>
            <a:ext cx="860281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W badaniu udział wzięło zdecydowanie więcej mężczyzn (65,9%) niż </a:t>
            </a:r>
            <a:br>
              <a:rPr lang="pl-PL" sz="2000" dirty="0"/>
            </a:br>
            <a:r>
              <a:rPr lang="pl-PL" sz="2000" dirty="0"/>
              <a:t>kobiet (34,1%).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000" dirty="0" smtClean="0"/>
              <a:t>Badanie </a:t>
            </a:r>
            <a:r>
              <a:rPr lang="pl-PL" sz="2000" dirty="0"/>
              <a:t>objęło absolwentów studiów </a:t>
            </a:r>
            <a:r>
              <a:rPr lang="pl-PL" sz="2000" b="1" dirty="0"/>
              <a:t>I</a:t>
            </a:r>
            <a:r>
              <a:rPr lang="pl-PL" sz="2000" dirty="0"/>
              <a:t> (57%) i </a:t>
            </a:r>
            <a:r>
              <a:rPr lang="pl-PL" sz="2000" b="1" dirty="0"/>
              <a:t>II</a:t>
            </a:r>
            <a:r>
              <a:rPr lang="pl-PL" sz="2000" dirty="0"/>
              <a:t> (42,8%) </a:t>
            </a:r>
            <a:r>
              <a:rPr lang="pl-PL" sz="2000" dirty="0" smtClean="0"/>
              <a:t>stopnia. Absolwenci </a:t>
            </a:r>
            <a:r>
              <a:rPr lang="pl-PL" sz="2000" dirty="0"/>
              <a:t>studiów doktoranckich </a:t>
            </a:r>
            <a:r>
              <a:rPr lang="pl-PL" sz="2000" dirty="0" smtClean="0"/>
              <a:t>stanowili znikomy odsetek - 0,2%.  </a:t>
            </a:r>
            <a:br>
              <a:rPr lang="pl-PL" sz="2000" dirty="0" smtClean="0"/>
            </a:br>
            <a:r>
              <a:rPr lang="pl-PL" sz="2000" b="1" dirty="0" smtClean="0"/>
              <a:t>92% badanych ukończyło </a:t>
            </a:r>
            <a:r>
              <a:rPr lang="pl-PL" sz="2000" b="1" dirty="0"/>
              <a:t>studia w latach </a:t>
            </a:r>
            <a:r>
              <a:rPr lang="pl-PL" sz="2000" b="1" dirty="0" smtClean="0"/>
              <a:t>2012 </a:t>
            </a:r>
            <a:r>
              <a:rPr lang="pl-PL" sz="2000" b="1" dirty="0"/>
              <a:t>– </a:t>
            </a:r>
            <a:r>
              <a:rPr lang="pl-PL" sz="2000" b="1" dirty="0" smtClean="0"/>
              <a:t>2014</a:t>
            </a:r>
            <a:r>
              <a:rPr lang="pl-PL" sz="2000" dirty="0" smtClean="0"/>
              <a:t>. 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000" dirty="0" smtClean="0"/>
              <a:t>4,7% badanych ukończyło dwa kierunki w Politechnice Warszawskiej.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000" dirty="0" smtClean="0"/>
              <a:t>Prawie 90% badanych ukończyło studia w trybie dziennym.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000" dirty="0" smtClean="0"/>
              <a:t>46% absolwentów otrzymało </a:t>
            </a:r>
            <a:r>
              <a:rPr lang="pl-PL" sz="2000" dirty="0"/>
              <a:t>na dyplomie ocenę </a:t>
            </a:r>
            <a:r>
              <a:rPr lang="pl-PL" sz="2000" b="1" dirty="0"/>
              <a:t>5. </a:t>
            </a:r>
            <a:r>
              <a:rPr lang="pl-PL" sz="2000" dirty="0"/>
              <a:t>36,6% respondentów odpowiedziało, że uzyskało ocenę </a:t>
            </a:r>
            <a:r>
              <a:rPr lang="pl-PL" sz="2000" b="1" dirty="0"/>
              <a:t>4</a:t>
            </a:r>
            <a:r>
              <a:rPr lang="pl-PL" sz="2000" dirty="0"/>
              <a:t>, 12,2% ocenę </a:t>
            </a:r>
            <a:r>
              <a:rPr lang="pl-PL" sz="2000" b="1" dirty="0"/>
              <a:t>6</a:t>
            </a:r>
            <a:r>
              <a:rPr lang="pl-PL" sz="2000" dirty="0"/>
              <a:t>, a </a:t>
            </a:r>
            <a:r>
              <a:rPr lang="pl-PL" sz="2000" dirty="0" smtClean="0"/>
              <a:t>najmniej (5,2%) ocenę </a:t>
            </a:r>
            <a:r>
              <a:rPr lang="pl-PL" sz="2000" b="1" dirty="0"/>
              <a:t>3</a:t>
            </a:r>
            <a:r>
              <a:rPr lang="pl-PL" sz="2000" dirty="0"/>
              <a:t>. </a:t>
            </a:r>
            <a:endParaRPr lang="pl-PL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 smtClean="0"/>
              <a:t>Wśród badanych </a:t>
            </a:r>
            <a:r>
              <a:rPr lang="pl-PL" sz="2000" u="sng" dirty="0" smtClean="0"/>
              <a:t>najwięcej</a:t>
            </a:r>
            <a:r>
              <a:rPr lang="pl-PL" sz="2000" dirty="0" smtClean="0"/>
              <a:t> było absolwentów </a:t>
            </a:r>
            <a:r>
              <a:rPr lang="pl-PL" sz="2000" dirty="0"/>
              <a:t>Wydziałów: </a:t>
            </a:r>
            <a:r>
              <a:rPr lang="pl-PL" sz="2000" dirty="0" err="1" smtClean="0"/>
              <a:t>EiTI</a:t>
            </a:r>
            <a:r>
              <a:rPr lang="pl-PL" sz="2000" dirty="0" smtClean="0"/>
              <a:t> (187 osób), </a:t>
            </a:r>
            <a:r>
              <a:rPr lang="pl-PL" sz="2000" dirty="0" err="1" smtClean="0"/>
              <a:t>MEiL</a:t>
            </a:r>
            <a:r>
              <a:rPr lang="pl-PL" sz="2000" dirty="0" smtClean="0"/>
              <a:t> (161 osób) </a:t>
            </a:r>
            <a:r>
              <a:rPr lang="pl-PL" sz="2000" dirty="0"/>
              <a:t>oraz </a:t>
            </a:r>
            <a:r>
              <a:rPr lang="pl-PL" sz="2000" dirty="0" err="1" smtClean="0"/>
              <a:t>BMiP</a:t>
            </a:r>
            <a:r>
              <a:rPr lang="pl-PL" sz="2000" dirty="0" smtClean="0"/>
              <a:t> w Płocku </a:t>
            </a:r>
            <a:r>
              <a:rPr lang="pl-PL" sz="2000" dirty="0"/>
              <a:t>(</a:t>
            </a:r>
            <a:r>
              <a:rPr lang="pl-PL" sz="2000" dirty="0" smtClean="0"/>
              <a:t>124 osoby).  </a:t>
            </a:r>
            <a:r>
              <a:rPr lang="pl-PL" sz="2000" u="sng" dirty="0" smtClean="0"/>
              <a:t>Najmniej </a:t>
            </a:r>
            <a:r>
              <a:rPr lang="pl-PL" sz="2000" dirty="0"/>
              <a:t>było </a:t>
            </a:r>
            <a:r>
              <a:rPr lang="pl-PL" sz="2000" dirty="0" smtClean="0"/>
              <a:t>przedstawicieli </a:t>
            </a:r>
            <a:r>
              <a:rPr lang="pl-PL" sz="2000" dirty="0"/>
              <a:t>Wydziałów: </a:t>
            </a:r>
            <a:r>
              <a:rPr lang="pl-PL" sz="2000" dirty="0" err="1" smtClean="0"/>
              <a:t>AiNS</a:t>
            </a:r>
            <a:r>
              <a:rPr lang="pl-PL" sz="2000" dirty="0" smtClean="0"/>
              <a:t> </a:t>
            </a:r>
            <a:r>
              <a:rPr lang="pl-PL" sz="2000" dirty="0"/>
              <a:t>(</a:t>
            </a:r>
            <a:r>
              <a:rPr lang="pl-PL" sz="2000" dirty="0" smtClean="0"/>
              <a:t>23</a:t>
            </a:r>
            <a:r>
              <a:rPr lang="pl-PL" sz="2000" dirty="0"/>
              <a:t> </a:t>
            </a:r>
            <a:r>
              <a:rPr lang="pl-PL" sz="2000" dirty="0" smtClean="0"/>
              <a:t>osoby), Inżynierii Lądowej </a:t>
            </a:r>
            <a:r>
              <a:rPr lang="pl-PL" sz="2000" dirty="0"/>
              <a:t>(</a:t>
            </a:r>
            <a:r>
              <a:rPr lang="pl-PL" sz="2000" dirty="0" smtClean="0"/>
              <a:t>24</a:t>
            </a:r>
            <a:r>
              <a:rPr lang="pl-PL" sz="2000" dirty="0"/>
              <a:t> </a:t>
            </a:r>
            <a:r>
              <a:rPr lang="pl-PL" sz="2000" dirty="0" smtClean="0"/>
              <a:t>osób) </a:t>
            </a:r>
            <a:br>
              <a:rPr lang="pl-PL" sz="2000" dirty="0" smtClean="0"/>
            </a:br>
            <a:r>
              <a:rPr lang="pl-PL" sz="2000" dirty="0" smtClean="0"/>
              <a:t>i </a:t>
            </a:r>
            <a:r>
              <a:rPr lang="pl-PL" sz="2000" dirty="0"/>
              <a:t>Inżynierii Materiałowej (</a:t>
            </a:r>
            <a:r>
              <a:rPr lang="pl-PL" sz="2000" dirty="0" smtClean="0"/>
              <a:t>26osób). </a:t>
            </a:r>
            <a:endParaRPr lang="pl-PL" sz="2000" dirty="0"/>
          </a:p>
        </p:txBody>
      </p:sp>
      <p:pic>
        <p:nvPicPr>
          <p:cNvPr id="9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972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18114" y="1732537"/>
            <a:ext cx="8229600" cy="11924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 smtClean="0"/>
              <a:t>Podobnie, jak przed rokiem zdecydowana </a:t>
            </a:r>
            <a:r>
              <a:rPr lang="pl-PL" dirty="0" smtClean="0"/>
              <a:t>większość absolwentów Politechniki Warszawskiej </a:t>
            </a:r>
            <a:r>
              <a:rPr lang="pl-PL" b="1" dirty="0" smtClean="0"/>
              <a:t>jest </a:t>
            </a:r>
            <a:r>
              <a:rPr lang="pl-PL" b="1" dirty="0"/>
              <a:t>szczęśliwa </a:t>
            </a:r>
            <a:r>
              <a:rPr lang="pl-PL" dirty="0"/>
              <a:t>(odpowiedzi „raczej tak” lub zdecydowanie tak stanowią </a:t>
            </a:r>
            <a:r>
              <a:rPr lang="pl-PL" dirty="0" smtClean="0"/>
              <a:t>blisko 89</a:t>
            </a:r>
            <a:r>
              <a:rPr lang="pl-PL" dirty="0"/>
              <a:t>% wszystkich odpowiedzi). Jedynie </a:t>
            </a:r>
            <a:r>
              <a:rPr lang="pl-PL" dirty="0" smtClean="0"/>
              <a:t>11% </a:t>
            </a:r>
            <a:r>
              <a:rPr lang="pl-PL" dirty="0"/>
              <a:t>respondentów nie postrzega siebie jako osoby szczęśliwej.</a:t>
            </a:r>
          </a:p>
        </p:txBody>
      </p:sp>
      <p:sp>
        <p:nvSpPr>
          <p:cNvPr id="9" name="Tytuł 1"/>
          <p:cNvSpPr txBox="1">
            <a:spLocks/>
          </p:cNvSpPr>
          <p:nvPr/>
        </p:nvSpPr>
        <p:spPr>
          <a:xfrm>
            <a:off x="457200" y="260648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/>
              <a:t>Badanie „Monitoring Karier Zawodowych Absolwentów Politechniki Warszawskiej </a:t>
            </a:r>
            <a:r>
              <a:rPr lang="pl-PL" sz="3700" b="1" dirty="0" smtClean="0"/>
              <a:t>2014”</a:t>
            </a:r>
            <a:r>
              <a:rPr lang="pl-PL" sz="3300" b="1" dirty="0" smtClean="0">
                <a:solidFill>
                  <a:prstClr val="black"/>
                </a:solidFill>
              </a:rPr>
              <a:t/>
            </a:r>
            <a:br>
              <a:rPr lang="pl-PL" sz="33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endParaRPr lang="pl-PL" sz="3300" dirty="0"/>
          </a:p>
        </p:txBody>
      </p:sp>
      <p:graphicFrame>
        <p:nvGraphicFramePr>
          <p:cNvPr id="10" name="Wykres 9"/>
          <p:cNvGraphicFramePr/>
          <p:nvPr>
            <p:extLst>
              <p:ext uri="{D42A27DB-BD31-4B8C-83A1-F6EECF244321}">
                <p14:modId xmlns:p14="http://schemas.microsoft.com/office/powerpoint/2010/main" val="3868782598"/>
              </p:ext>
            </p:extLst>
          </p:nvPr>
        </p:nvGraphicFramePr>
        <p:xfrm>
          <a:off x="2192939" y="2996952"/>
          <a:ext cx="4679950" cy="251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1190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pl-PL" sz="2200" b="1" dirty="0">
                <a:solidFill>
                  <a:prstClr val="black"/>
                </a:solidFill>
              </a:rPr>
              <a:t>Badanie „Monitoring Karier Zawodowych Absolwentów </a:t>
            </a: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>Politechniki </a:t>
            </a:r>
            <a:r>
              <a:rPr lang="pl-PL" sz="2200" b="1" dirty="0">
                <a:solidFill>
                  <a:prstClr val="black"/>
                </a:solidFill>
              </a:rPr>
              <a:t>Warszawskiej 2014”</a:t>
            </a:r>
            <a:r>
              <a:rPr lang="pl-PL" sz="2000" b="1" dirty="0">
                <a:solidFill>
                  <a:prstClr val="black"/>
                </a:solidFill>
              </a:rPr>
              <a:t/>
            </a:r>
            <a:br>
              <a:rPr lang="pl-PL" sz="2000" b="1" dirty="0">
                <a:solidFill>
                  <a:prstClr val="black"/>
                </a:solidFill>
              </a:rPr>
            </a:br>
            <a:r>
              <a:rPr lang="pl-PL" sz="1300" b="1" dirty="0">
                <a:solidFill>
                  <a:prstClr val="black"/>
                </a:solidFill>
              </a:rPr>
              <a:t/>
            </a:r>
            <a:br>
              <a:rPr lang="pl-PL" sz="1300" b="1" dirty="0">
                <a:solidFill>
                  <a:prstClr val="black"/>
                </a:solidFill>
              </a:rPr>
            </a:br>
            <a:r>
              <a:rPr lang="pl-PL" sz="2000" b="1" dirty="0">
                <a:solidFill>
                  <a:prstClr val="black"/>
                </a:solidFill>
              </a:rPr>
              <a:t>STUDIA W POLITECHNICE </a:t>
            </a:r>
            <a:r>
              <a:rPr lang="pl-PL" sz="2000" b="1" dirty="0" smtClean="0">
                <a:solidFill>
                  <a:prstClr val="black"/>
                </a:solidFill>
              </a:rPr>
              <a:t>WARSZAWSKIEJ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Respondenci zostali poproszeni o wskazanie na 10-stopniowej skali, w jakim stopniu są </a:t>
            </a:r>
            <a:r>
              <a:rPr lang="pl-PL" b="1" dirty="0"/>
              <a:t>zadowoleni z ukończenia studiów </a:t>
            </a:r>
            <a:r>
              <a:rPr lang="pl-PL" dirty="0"/>
              <a:t>na danym wydziale. </a:t>
            </a:r>
          </a:p>
          <a:p>
            <a:pPr marL="0" indent="0">
              <a:buNone/>
            </a:pPr>
            <a:r>
              <a:rPr lang="pl-PL" dirty="0"/>
              <a:t>Średnia ocena zadowolenia z ukończenia danego wydziału dla całej Politechniki Warszawskiej wynosi </a:t>
            </a:r>
            <a:r>
              <a:rPr lang="pl-PL" b="1" dirty="0"/>
              <a:t>7,4 </a:t>
            </a:r>
            <a:r>
              <a:rPr lang="pl-PL" dirty="0"/>
              <a:t>(poprzednio 7,3). Zadowolenie z ukończenia Politechniki Warszawskiej, jako uczelni plasuje się na poziomie 7,7.</a:t>
            </a:r>
          </a:p>
          <a:p>
            <a:r>
              <a:rPr lang="pl-PL" dirty="0"/>
              <a:t>Blisko </a:t>
            </a:r>
            <a:r>
              <a:rPr lang="pl-PL" b="1" dirty="0"/>
              <a:t>60% badanych</a:t>
            </a:r>
            <a:r>
              <a:rPr lang="pl-PL" dirty="0"/>
              <a:t> absolwentów Politechniki Warszawskiej twierdzi, że gdyby miało podjąć jeszcze raz decyzję o wyborze wydziału to ponownie </a:t>
            </a:r>
            <a:r>
              <a:rPr lang="pl-PL" b="1" dirty="0"/>
              <a:t>wybrałoby ten sam wydział</a:t>
            </a:r>
            <a:r>
              <a:rPr lang="pl-PL" dirty="0"/>
              <a:t>. Blisko 15% podjęłoby zdecydowanie inną decyzję natomiast co czwarty nie ma ten temat opinii. </a:t>
            </a:r>
          </a:p>
          <a:p>
            <a:r>
              <a:rPr lang="pl-PL" dirty="0"/>
              <a:t>Największy odsetek osób, które wybrałyby swój wydział ponownie jest absolwentami Wydziałów: </a:t>
            </a:r>
            <a:r>
              <a:rPr lang="pl-PL" dirty="0" err="1"/>
              <a:t>MiNI</a:t>
            </a:r>
            <a:r>
              <a:rPr lang="pl-PL" dirty="0"/>
              <a:t> 85% (w ubiegłym roku 94%), Elektrycznego 79% (w ubiegłym roku 95%), Fizyki – 77% (w ubiegłym roku 61%), </a:t>
            </a:r>
            <a:r>
              <a:rPr lang="pl-PL" dirty="0" err="1"/>
              <a:t>EiTI</a:t>
            </a:r>
            <a:r>
              <a:rPr lang="pl-PL" dirty="0"/>
              <a:t> – 74% (w ubiegłym roku 65%), . </a:t>
            </a:r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520" y="6237312"/>
            <a:ext cx="2517775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55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88640"/>
            <a:ext cx="969963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pl-PL" sz="2200" b="1" dirty="0">
                <a:solidFill>
                  <a:prstClr val="black"/>
                </a:solidFill>
              </a:rPr>
              <a:t>Badanie „Monitoring Karier Zawodowych Absolwentów </a:t>
            </a: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>Politechniki </a:t>
            </a:r>
            <a:r>
              <a:rPr lang="pl-PL" sz="2200" b="1" dirty="0">
                <a:solidFill>
                  <a:prstClr val="black"/>
                </a:solidFill>
              </a:rPr>
              <a:t>Warszawskiej 2014</a:t>
            </a:r>
            <a:r>
              <a:rPr lang="pl-PL" sz="2200" b="1" dirty="0" smtClean="0">
                <a:solidFill>
                  <a:prstClr val="black"/>
                </a:solidFill>
              </a:rPr>
              <a:t>”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Centrum Współpracy Międzynarodowej i Biuro Karier PW</a:t>
            </a:r>
            <a:endParaRPr lang="pl-PL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776864" cy="535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91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844824"/>
            <a:ext cx="3289790" cy="4261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800" b="1" dirty="0" smtClean="0"/>
              <a:t>Ponad 3/4 </a:t>
            </a:r>
            <a:r>
              <a:rPr lang="pl-PL" sz="1800" b="1" dirty="0"/>
              <a:t>ankietowanych absolwentów deklaruje, że wybrałoby Politechnikę Warszawską ponownie</a:t>
            </a:r>
            <a:r>
              <a:rPr lang="pl-PL" sz="1800" dirty="0"/>
              <a:t>, a tylko </a:t>
            </a:r>
            <a:r>
              <a:rPr lang="pl-PL" sz="1800" dirty="0" smtClean="0"/>
              <a:t>5,5%, </a:t>
            </a:r>
            <a:r>
              <a:rPr lang="pl-PL" sz="1800" dirty="0"/>
              <a:t>że nie wybrałoby jej po raz drugi. </a:t>
            </a:r>
            <a:r>
              <a:rPr lang="pl-PL" sz="1800" dirty="0" smtClean="0"/>
              <a:t>16,3</a:t>
            </a:r>
            <a:r>
              <a:rPr lang="pl-PL" sz="1800" dirty="0" smtClean="0"/>
              <a:t>% </a:t>
            </a:r>
            <a:r>
              <a:rPr lang="pl-PL" sz="1800" dirty="0"/>
              <a:t>nie potrafiło stwierdzić jaką decyzję by podjęli.</a:t>
            </a:r>
            <a:endParaRPr lang="pl-PL" sz="2000" dirty="0"/>
          </a:p>
        </p:txBody>
      </p:sp>
      <p:pic>
        <p:nvPicPr>
          <p:cNvPr id="5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457200" y="260648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/>
              <a:t>Badanie „Monitoring Karier Zawodowych Absolwentów Politechniki Warszawskiej </a:t>
            </a:r>
            <a:r>
              <a:rPr lang="pl-PL" sz="3700" b="1" dirty="0" smtClean="0"/>
              <a:t>2014”</a:t>
            </a:r>
            <a:r>
              <a:rPr lang="pl-PL" sz="3300" b="1" dirty="0" smtClean="0">
                <a:solidFill>
                  <a:prstClr val="black"/>
                </a:solidFill>
              </a:rPr>
              <a:t/>
            </a:r>
            <a:br>
              <a:rPr lang="pl-PL" sz="33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3300" b="1" dirty="0" smtClean="0">
                <a:solidFill>
                  <a:prstClr val="black"/>
                </a:solidFill>
              </a:rPr>
              <a:t>STUDIA W POLITECHNICE WARSZAWSKIEJ</a:t>
            </a:r>
            <a:endParaRPr lang="pl-PL" sz="3300" dirty="0"/>
          </a:p>
        </p:txBody>
      </p:sp>
      <p:graphicFrame>
        <p:nvGraphicFramePr>
          <p:cNvPr id="9" name="Wykres 8"/>
          <p:cNvGraphicFramePr/>
          <p:nvPr>
            <p:extLst>
              <p:ext uri="{D42A27DB-BD31-4B8C-83A1-F6EECF244321}">
                <p14:modId xmlns:p14="http://schemas.microsoft.com/office/powerpoint/2010/main" val="3402510125"/>
              </p:ext>
            </p:extLst>
          </p:nvPr>
        </p:nvGraphicFramePr>
        <p:xfrm>
          <a:off x="3491880" y="2060848"/>
          <a:ext cx="508470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97319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556792"/>
            <a:ext cx="3312368" cy="41764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 smtClean="0"/>
              <a:t>Ponad </a:t>
            </a:r>
            <a:r>
              <a:rPr lang="pl-PL" sz="2000" dirty="0" smtClean="0"/>
              <a:t>połowa absolwentów </a:t>
            </a:r>
            <a:r>
              <a:rPr lang="pl-PL" sz="2000" dirty="0" smtClean="0"/>
              <a:t>(55,4%) </a:t>
            </a:r>
            <a:r>
              <a:rPr lang="pl-PL" sz="2000" dirty="0"/>
              <a:t>uważa, że fakt bycia absolwentem Politechniki Warszawskiej w bardzo dużym lub dużym stopniu pozytywnie wpływa na szanse na rynku pracy. </a:t>
            </a:r>
            <a:endParaRPr lang="pl-PL" sz="2000" dirty="0" smtClean="0"/>
          </a:p>
          <a:p>
            <a:pPr marL="0" indent="0">
              <a:buNone/>
            </a:pPr>
            <a:r>
              <a:rPr lang="pl-PL" sz="2000" dirty="0" smtClean="0"/>
              <a:t>Prawie 17</a:t>
            </a:r>
            <a:r>
              <a:rPr lang="pl-PL" sz="2000" dirty="0" smtClean="0"/>
              <a:t>% </a:t>
            </a:r>
            <a:r>
              <a:rPr lang="pl-PL" sz="2000" dirty="0"/>
              <a:t>ankietowanych osób sądzi, że wpływ ten jest niewielki. </a:t>
            </a:r>
            <a:r>
              <a:rPr lang="pl-PL" sz="2000" dirty="0" smtClean="0"/>
              <a:t>28</a:t>
            </a:r>
            <a:r>
              <a:rPr lang="pl-PL" sz="2000" dirty="0"/>
              <a:t>% </a:t>
            </a:r>
            <a:r>
              <a:rPr lang="pl-PL" sz="2000" dirty="0" smtClean="0"/>
              <a:t>respondentów</a:t>
            </a:r>
            <a:r>
              <a:rPr lang="pl-PL" sz="2000" dirty="0" smtClean="0"/>
              <a:t> </a:t>
            </a:r>
            <a:r>
              <a:rPr lang="pl-PL" sz="2000" dirty="0"/>
              <a:t>nie postrzega w ukończeniu PW ani pozytywnego ani negatywnego znaczenia dla swoich szans na rynku pracy.</a:t>
            </a:r>
          </a:p>
        </p:txBody>
      </p:sp>
      <p:pic>
        <p:nvPicPr>
          <p:cNvPr id="5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457200" y="260648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/>
              <a:t>Badanie „Monitoring Karier Zawodowych Absolwentów Politechniki Warszawskiej </a:t>
            </a:r>
            <a:r>
              <a:rPr lang="pl-PL" sz="3700" b="1" dirty="0" smtClean="0"/>
              <a:t>2014”</a:t>
            </a:r>
            <a:r>
              <a:rPr lang="pl-PL" sz="3300" b="1" dirty="0" smtClean="0">
                <a:solidFill>
                  <a:prstClr val="black"/>
                </a:solidFill>
              </a:rPr>
              <a:t/>
            </a:r>
            <a:br>
              <a:rPr lang="pl-PL" sz="33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3300" b="1" dirty="0" smtClean="0">
                <a:solidFill>
                  <a:prstClr val="black"/>
                </a:solidFill>
              </a:rPr>
              <a:t>STUDIA W POLITECHNICE WARSZAWSKIEJ</a:t>
            </a:r>
            <a:endParaRPr lang="pl-PL" sz="33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204864"/>
            <a:ext cx="5359068" cy="3298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1316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719064"/>
          </a:xfrm>
        </p:spPr>
        <p:txBody>
          <a:bodyPr>
            <a:noAutofit/>
          </a:bodyPr>
          <a:lstStyle/>
          <a:p>
            <a:pPr algn="l"/>
            <a:r>
              <a:rPr lang="pl-PL" sz="1700" dirty="0" smtClean="0"/>
              <a:t/>
            </a:r>
            <a:br>
              <a:rPr lang="pl-PL" sz="1700" dirty="0" smtClean="0"/>
            </a:br>
            <a:r>
              <a:rPr lang="pl-PL" sz="1700" dirty="0" smtClean="0"/>
              <a:t>Sytuacja absolwentów na rynku pracy jest nieznacznie lepsza w porównaniu do roku ubiegłego: </a:t>
            </a:r>
            <a:br>
              <a:rPr lang="pl-PL" sz="1700" dirty="0" smtClean="0"/>
            </a:br>
            <a:r>
              <a:rPr lang="pl-PL" sz="1700" dirty="0" smtClean="0"/>
              <a:t>- </a:t>
            </a:r>
            <a:r>
              <a:rPr lang="pl-PL" sz="1700" b="1" dirty="0" smtClean="0"/>
              <a:t>49,8%</a:t>
            </a:r>
            <a:r>
              <a:rPr lang="pl-PL" sz="1700" dirty="0" smtClean="0"/>
              <a:t> (w 2013 r. – 44%)  </a:t>
            </a:r>
            <a:r>
              <a:rPr lang="pl-PL" sz="1700" dirty="0"/>
              <a:t>badanych absolwentów Politechniki Warszawskiej pracuje aktualnie w oparciu o </a:t>
            </a:r>
            <a:r>
              <a:rPr lang="pl-PL" sz="1700" b="1" dirty="0"/>
              <a:t>umowę o </a:t>
            </a:r>
            <a:r>
              <a:rPr lang="pl-PL" sz="1700" b="1" dirty="0" smtClean="0"/>
              <a:t>pracę</a:t>
            </a:r>
            <a:r>
              <a:rPr lang="pl-PL" sz="1700" b="1" dirty="0"/>
              <a:t>,</a:t>
            </a:r>
            <a:r>
              <a:rPr lang="pl-PL" sz="1700" b="1" dirty="0" smtClean="0"/>
              <a:t/>
            </a:r>
            <a:br>
              <a:rPr lang="pl-PL" sz="1700" b="1" dirty="0" smtClean="0"/>
            </a:br>
            <a:r>
              <a:rPr lang="pl-PL" sz="1700" dirty="0" smtClean="0"/>
              <a:t>- w </a:t>
            </a:r>
            <a:r>
              <a:rPr lang="pl-PL" sz="1700" dirty="0"/>
              <a:t>oparciu o </a:t>
            </a:r>
            <a:r>
              <a:rPr lang="pl-PL" sz="1700" b="1" dirty="0"/>
              <a:t>umowy </a:t>
            </a:r>
            <a:r>
              <a:rPr lang="pl-PL" sz="1700" b="1" dirty="0" smtClean="0"/>
              <a:t>cywilno-prawne </a:t>
            </a:r>
            <a:r>
              <a:rPr lang="pl-PL" sz="1700" dirty="0"/>
              <a:t>pracuje </a:t>
            </a:r>
            <a:r>
              <a:rPr lang="pl-PL" sz="1700" b="1" dirty="0" smtClean="0"/>
              <a:t>22,5%</a:t>
            </a:r>
            <a:r>
              <a:rPr lang="pl-PL" sz="1700" dirty="0" smtClean="0"/>
              <a:t>  (w 2013 r.-22%) przebadanych,</a:t>
            </a:r>
            <a:br>
              <a:rPr lang="pl-PL" sz="1700" dirty="0" smtClean="0"/>
            </a:br>
            <a:r>
              <a:rPr lang="pl-PL" sz="1700" dirty="0" smtClean="0"/>
              <a:t>- </a:t>
            </a:r>
            <a:r>
              <a:rPr lang="pl-PL" sz="1700" b="1" dirty="0" smtClean="0"/>
              <a:t>18,4 </a:t>
            </a:r>
            <a:r>
              <a:rPr lang="pl-PL" sz="1700" b="1" dirty="0"/>
              <a:t>%</a:t>
            </a:r>
            <a:r>
              <a:rPr lang="pl-PL" sz="1700" dirty="0"/>
              <a:t> (w 2013 r</a:t>
            </a:r>
            <a:r>
              <a:rPr lang="pl-PL" sz="1700" dirty="0" smtClean="0"/>
              <a:t>. - 22</a:t>
            </a:r>
            <a:r>
              <a:rPr lang="pl-PL" sz="1700" dirty="0"/>
              <a:t>%) absolwentów </a:t>
            </a:r>
            <a:r>
              <a:rPr lang="pl-PL" sz="1700" dirty="0"/>
              <a:t>zadeklarował, że w chwili obecnej </a:t>
            </a:r>
            <a:r>
              <a:rPr lang="pl-PL" sz="1700" b="1" dirty="0"/>
              <a:t>nie pracuje. </a:t>
            </a:r>
            <a:r>
              <a:rPr lang="pl-PL" sz="1800" dirty="0"/>
              <a:t/>
            </a:r>
            <a:br>
              <a:rPr lang="pl-PL" sz="1800" dirty="0"/>
            </a:br>
            <a:endParaRPr lang="pl-PL" sz="1800" dirty="0"/>
          </a:p>
        </p:txBody>
      </p:sp>
      <p:pic>
        <p:nvPicPr>
          <p:cNvPr id="8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ytuł 1"/>
          <p:cNvSpPr txBox="1">
            <a:spLocks/>
          </p:cNvSpPr>
          <p:nvPr/>
        </p:nvSpPr>
        <p:spPr>
          <a:xfrm>
            <a:off x="457200" y="260648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/>
              <a:t>Badanie „Monitoring Karier Zawodowych Absolwentów Politechniki Warszawskiej </a:t>
            </a:r>
            <a:r>
              <a:rPr lang="pl-PL" sz="3700" b="1" dirty="0" smtClean="0"/>
              <a:t>2014”</a:t>
            </a:r>
            <a:r>
              <a:rPr lang="pl-PL" sz="3300" b="1" dirty="0" smtClean="0">
                <a:solidFill>
                  <a:prstClr val="black"/>
                </a:solidFill>
              </a:rPr>
              <a:t/>
            </a:r>
            <a:br>
              <a:rPr lang="pl-PL" sz="33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3300" b="1" dirty="0" smtClean="0">
                <a:solidFill>
                  <a:prstClr val="black"/>
                </a:solidFill>
              </a:rPr>
              <a:t>DOŚWIADCZENIE ZAWODOWE</a:t>
            </a:r>
            <a:endParaRPr lang="pl-PL" sz="33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132629"/>
            <a:ext cx="6264696" cy="313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257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7950"/>
          </a:xfrm>
        </p:spPr>
        <p:txBody>
          <a:bodyPr>
            <a:normAutofit fontScale="90000"/>
          </a:bodyPr>
          <a:lstStyle/>
          <a:p>
            <a:r>
              <a:rPr lang="pl-PL" sz="2200" b="1" dirty="0">
                <a:solidFill>
                  <a:prstClr val="black"/>
                </a:solidFill>
              </a:rPr>
              <a:t>Badanie „Monitoring Karier Zawodowych Absolwentów </a:t>
            </a: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>Politechniki </a:t>
            </a:r>
            <a:r>
              <a:rPr lang="pl-PL" sz="2200" b="1" dirty="0">
                <a:solidFill>
                  <a:prstClr val="black"/>
                </a:solidFill>
              </a:rPr>
              <a:t>Warszawskiej 2014</a:t>
            </a:r>
            <a:r>
              <a:rPr lang="pl-PL" sz="2200" b="1" dirty="0" smtClean="0">
                <a:solidFill>
                  <a:prstClr val="black"/>
                </a:solidFill>
              </a:rPr>
              <a:t>”</a:t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2200" dirty="0" smtClean="0">
                <a:solidFill>
                  <a:prstClr val="black"/>
                </a:solidFill>
              </a:rPr>
              <a:t>ABSOLWENCI NIEPRACUJĄCY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32588"/>
            <a:ext cx="8229600" cy="4893575"/>
          </a:xfrm>
        </p:spPr>
        <p:txBody>
          <a:bodyPr>
            <a:normAutofit fontScale="70000" lnSpcReduction="20000"/>
          </a:bodyPr>
          <a:lstStyle/>
          <a:p>
            <a:endParaRPr lang="pl-PL" sz="2000" dirty="0" smtClean="0"/>
          </a:p>
          <a:p>
            <a:r>
              <a:rPr lang="pl-PL" sz="2600" dirty="0" smtClean="0"/>
              <a:t>Spośród absolwentów niepracujących aż 61% kontynuuje naukę.</a:t>
            </a:r>
            <a:endParaRPr lang="pl-PL" sz="2600" dirty="0"/>
          </a:p>
          <a:p>
            <a:endParaRPr lang="pl-PL" sz="2600" dirty="0" smtClean="0"/>
          </a:p>
          <a:p>
            <a:endParaRPr lang="pl-PL" sz="2600" dirty="0"/>
          </a:p>
          <a:p>
            <a:endParaRPr lang="pl-PL" sz="2600" dirty="0" smtClean="0"/>
          </a:p>
          <a:p>
            <a:endParaRPr lang="pl-PL" sz="2600" dirty="0" smtClean="0"/>
          </a:p>
          <a:p>
            <a:endParaRPr lang="pl-PL" sz="2600" dirty="0"/>
          </a:p>
          <a:p>
            <a:endParaRPr lang="pl-PL" sz="2600" dirty="0" smtClean="0"/>
          </a:p>
          <a:p>
            <a:endParaRPr lang="pl-PL" sz="2600" dirty="0"/>
          </a:p>
          <a:p>
            <a:endParaRPr lang="pl-PL" sz="2600" dirty="0" smtClean="0"/>
          </a:p>
          <a:p>
            <a:endParaRPr lang="pl-PL" sz="2600" dirty="0"/>
          </a:p>
          <a:p>
            <a:endParaRPr lang="pl-PL" sz="2600" dirty="0" smtClean="0"/>
          </a:p>
          <a:p>
            <a:endParaRPr lang="pl-PL" sz="2600" dirty="0" smtClean="0"/>
          </a:p>
          <a:p>
            <a:r>
              <a:rPr lang="pl-PL" sz="2600" dirty="0" smtClean="0"/>
              <a:t>Blisko połowa niepracujących w momencie udzielania odpowiedzi poszukiwała pracy nie dłużej niż 2 miesiące. Jednak, aż 24% osób poszukujących pracy nie znalazło jej przez więcej niż 6 miesięcy.</a:t>
            </a:r>
          </a:p>
          <a:p>
            <a:r>
              <a:rPr lang="pl-PL" sz="2600" dirty="0" smtClean="0"/>
              <a:t>Aż 74% spośród absolwentów pozostających bez pracy nie podejmowało zatrudnienia w trakcie studiów.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Centrum Współpracy Międzynarodowej i Biuro Karier PW</a:t>
            </a:r>
            <a:endParaRPr lang="pl-PL" dirty="0"/>
          </a:p>
        </p:txBody>
      </p:sp>
      <p:pic>
        <p:nvPicPr>
          <p:cNvPr id="5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91200"/>
            <a:ext cx="5359674" cy="299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535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pl-PL" sz="2200" b="1" dirty="0">
                <a:solidFill>
                  <a:prstClr val="black"/>
                </a:solidFill>
              </a:rPr>
              <a:t>Badanie „Monitoring Karier Zawodowych Absolwentów </a:t>
            </a: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>Politechniki </a:t>
            </a:r>
            <a:r>
              <a:rPr lang="pl-PL" sz="2200" b="1" dirty="0">
                <a:solidFill>
                  <a:prstClr val="black"/>
                </a:solidFill>
              </a:rPr>
              <a:t>Warszawskiej 2014”</a:t>
            </a:r>
            <a:r>
              <a:rPr lang="pl-PL" sz="2000" b="1" dirty="0">
                <a:solidFill>
                  <a:prstClr val="black"/>
                </a:solidFill>
              </a:rPr>
              <a:t/>
            </a:r>
            <a:br>
              <a:rPr lang="pl-PL" sz="2000" b="1" dirty="0">
                <a:solidFill>
                  <a:prstClr val="black"/>
                </a:solidFill>
              </a:rPr>
            </a:br>
            <a:r>
              <a:rPr lang="pl-PL" sz="1300" b="1" dirty="0">
                <a:solidFill>
                  <a:prstClr val="black"/>
                </a:solidFill>
              </a:rPr>
              <a:t/>
            </a:r>
            <a:br>
              <a:rPr lang="pl-PL" sz="1300" b="1" dirty="0">
                <a:solidFill>
                  <a:prstClr val="black"/>
                </a:solidFill>
              </a:rPr>
            </a:br>
            <a:r>
              <a:rPr lang="pl-PL" sz="2000" b="1" dirty="0">
                <a:solidFill>
                  <a:prstClr val="black"/>
                </a:solidFill>
              </a:rPr>
              <a:t>DOŚWIADCZENIE </a:t>
            </a:r>
            <a:r>
              <a:rPr lang="pl-PL" sz="2000" b="1" dirty="0" smtClean="0">
                <a:solidFill>
                  <a:prstClr val="black"/>
                </a:solidFill>
              </a:rPr>
              <a:t>ZAWODOWE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sz="2400" dirty="0" smtClean="0"/>
              <a:t>Studenci Politechniki Warszawskiej to osoby aktywne. 77% badanych pracowało w trakcie studiów (w 60% praca związana z kierunkiem studiów). </a:t>
            </a:r>
          </a:p>
          <a:p>
            <a:endParaRPr lang="pl-PL" sz="2400" dirty="0" smtClean="0"/>
          </a:p>
          <a:p>
            <a:r>
              <a:rPr lang="pl-PL" sz="2400" dirty="0"/>
              <a:t>Prawie 35% </a:t>
            </a:r>
            <a:r>
              <a:rPr lang="pl-PL" sz="2400" dirty="0" smtClean="0"/>
              <a:t>respondentów angażowało </a:t>
            </a:r>
            <a:r>
              <a:rPr lang="pl-PL" sz="2400" dirty="0"/>
              <a:t>się w trakcie studiów w działalność społeczną</a:t>
            </a:r>
            <a:r>
              <a:rPr lang="pl-PL" sz="2400" dirty="0" smtClean="0"/>
              <a:t>.</a:t>
            </a:r>
          </a:p>
          <a:p>
            <a:pPr marL="0" indent="0">
              <a:buNone/>
            </a:pPr>
            <a:endParaRPr lang="pl-PL" sz="2400" dirty="0" smtClean="0"/>
          </a:p>
          <a:p>
            <a:r>
              <a:rPr lang="pl-PL" sz="2400" dirty="0" smtClean="0"/>
              <a:t>10,7% absolwentów studiowało minimum 1 semestr za granicą.</a:t>
            </a:r>
          </a:p>
          <a:p>
            <a:endParaRPr lang="pl-PL" sz="2400" dirty="0"/>
          </a:p>
          <a:p>
            <a:r>
              <a:rPr lang="pl-PL" sz="2400" dirty="0" smtClean="0"/>
              <a:t>Opuszczając mury Uczelni ponad 26% studentów może pochwalić się doświadczeniem zawodowym przekraczającym </a:t>
            </a:r>
            <a:r>
              <a:rPr lang="pl-PL" sz="2400" b="1" dirty="0" smtClean="0"/>
              <a:t>3 lata</a:t>
            </a:r>
            <a:r>
              <a:rPr lang="pl-PL" sz="2400" dirty="0" smtClean="0"/>
              <a:t>.</a:t>
            </a:r>
          </a:p>
        </p:txBody>
      </p:sp>
      <p:pic>
        <p:nvPicPr>
          <p:cNvPr id="8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54968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979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/>
          <p:cNvSpPr/>
          <p:nvPr/>
        </p:nvSpPr>
        <p:spPr>
          <a:xfrm>
            <a:off x="266524" y="1403648"/>
            <a:ext cx="85327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Absolwenci Politechniki Warszawskiej </a:t>
            </a:r>
            <a:r>
              <a:rPr lang="pl-PL" b="1" dirty="0"/>
              <a:t>bardzo szybko po ukończeniu studiów znajdowali </a:t>
            </a:r>
            <a:r>
              <a:rPr lang="pl-PL" b="1" dirty="0" smtClean="0"/>
              <a:t>zatrudnienie </a:t>
            </a:r>
            <a:r>
              <a:rPr lang="pl-PL" dirty="0" smtClean="0"/>
              <a:t>w oparciu o umowę o pracę. Prawie połowa </a:t>
            </a:r>
            <a:r>
              <a:rPr lang="pl-PL" dirty="0"/>
              <a:t>przebadanych absolwentów szukała pracy krócej niż miesiąc, blisko co trzeci poszukiwał pracy dłużej jak 1 miesiąc, ale krócej jak 3 miesiące. </a:t>
            </a:r>
            <a:r>
              <a:rPr lang="pl-PL" dirty="0" smtClean="0"/>
              <a:t>Spośród osób zatrudnionych w oparciu o umowę o pracę </a:t>
            </a:r>
            <a:r>
              <a:rPr lang="pl-PL" dirty="0" smtClean="0"/>
              <a:t>23</a:t>
            </a:r>
            <a:r>
              <a:rPr lang="pl-PL" dirty="0" smtClean="0"/>
              <a:t>% </a:t>
            </a:r>
            <a:r>
              <a:rPr lang="pl-PL" dirty="0"/>
              <a:t>poszukiwało pracy dłużej </a:t>
            </a:r>
            <a:r>
              <a:rPr lang="pl-PL" dirty="0" smtClean="0"/>
              <a:t>niż </a:t>
            </a:r>
            <a:r>
              <a:rPr lang="pl-PL" dirty="0" smtClean="0"/>
              <a:t>3 </a:t>
            </a:r>
            <a:r>
              <a:rPr lang="pl-PL" dirty="0"/>
              <a:t>miesiące</a:t>
            </a:r>
            <a:r>
              <a:rPr lang="pl-PL" dirty="0" smtClean="0"/>
              <a:t>.</a:t>
            </a:r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r>
              <a:rPr lang="pl-PL" dirty="0" smtClean="0"/>
              <a:t>Znacznie szybciej absolwenci znajdowali pracę w oparciu o umowy cywilno-prawne:</a:t>
            </a:r>
            <a:br>
              <a:rPr lang="pl-PL" dirty="0" smtClean="0"/>
            </a:br>
            <a:r>
              <a:rPr lang="pl-PL" b="1" dirty="0" smtClean="0"/>
              <a:t>60-70% </a:t>
            </a:r>
            <a:r>
              <a:rPr lang="pl-PL" dirty="0" smtClean="0"/>
              <a:t>znalazło taką pracę w okresie </a:t>
            </a:r>
            <a:r>
              <a:rPr lang="pl-PL" b="1" dirty="0" smtClean="0"/>
              <a:t>krótszym niż miesiąc.</a:t>
            </a:r>
          </a:p>
          <a:p>
            <a:endParaRPr lang="pl-PL" dirty="0"/>
          </a:p>
        </p:txBody>
      </p:sp>
      <p:sp>
        <p:nvSpPr>
          <p:cNvPr id="9" name="Tytuł 1"/>
          <p:cNvSpPr txBox="1">
            <a:spLocks/>
          </p:cNvSpPr>
          <p:nvPr/>
        </p:nvSpPr>
        <p:spPr>
          <a:xfrm>
            <a:off x="457200" y="260648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/>
              <a:t>Badanie „Monitoring Karier Zawodowych Absolwentów Politechniki Warszawskiej </a:t>
            </a:r>
            <a:r>
              <a:rPr lang="pl-PL" sz="3700" b="1" dirty="0" smtClean="0"/>
              <a:t>2014”</a:t>
            </a:r>
            <a:r>
              <a:rPr lang="pl-PL" sz="3300" b="1" dirty="0" smtClean="0">
                <a:solidFill>
                  <a:prstClr val="black"/>
                </a:solidFill>
              </a:rPr>
              <a:t/>
            </a:r>
            <a:br>
              <a:rPr lang="pl-PL" sz="33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3300" b="1" dirty="0" smtClean="0">
                <a:solidFill>
                  <a:prstClr val="black"/>
                </a:solidFill>
              </a:rPr>
              <a:t>DOŚWIADCZENIE ZAWODOWE</a:t>
            </a:r>
            <a:endParaRPr lang="pl-PL" sz="33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05" y="2852936"/>
            <a:ext cx="5626255" cy="246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4735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8114" y="1844824"/>
            <a:ext cx="8229600" cy="4525963"/>
          </a:xfrm>
        </p:spPr>
        <p:txBody>
          <a:bodyPr>
            <a:noAutofit/>
          </a:bodyPr>
          <a:lstStyle/>
          <a:p>
            <a:r>
              <a:rPr lang="pl-PL" sz="2000" dirty="0"/>
              <a:t>Większość firm, w których pracują ankietowani absolwenci Politechniki Warszawskiej, ma </a:t>
            </a:r>
            <a:r>
              <a:rPr lang="pl-PL" sz="2000" b="1" dirty="0"/>
              <a:t>zasięg </a:t>
            </a:r>
            <a:r>
              <a:rPr lang="pl-PL" sz="2000" b="1" dirty="0" smtClean="0"/>
              <a:t>międzynarodowy </a:t>
            </a:r>
            <a:r>
              <a:rPr lang="pl-PL" sz="2000" dirty="0" smtClean="0"/>
              <a:t>(45-68% </a:t>
            </a: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*w zależności od formy zatrudnienia</a:t>
            </a:r>
            <a:r>
              <a:rPr lang="pl-PL" sz="2000" dirty="0" smtClean="0"/>
              <a:t>). </a:t>
            </a:r>
            <a:r>
              <a:rPr lang="pl-PL" sz="2000" dirty="0"/>
              <a:t>Co trzecia firma ma zasięg krajowy </a:t>
            </a:r>
            <a:r>
              <a:rPr lang="pl-PL" sz="2000" dirty="0" smtClean="0"/>
              <a:t>(21-38%</a:t>
            </a: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pl-PL" sz="2000" dirty="0" smtClean="0"/>
              <a:t>), </a:t>
            </a:r>
            <a:r>
              <a:rPr lang="pl-PL" sz="2000" dirty="0"/>
              <a:t>a pozostałe lokalny lub wojewódzki (</a:t>
            </a:r>
            <a:r>
              <a:rPr lang="pl-PL" sz="2000" dirty="0" smtClean="0"/>
              <a:t>10-16,5%</a:t>
            </a: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pl-PL" sz="2000" dirty="0" smtClean="0"/>
              <a:t>).</a:t>
            </a:r>
            <a:endParaRPr lang="pl-PL" sz="2000" dirty="0"/>
          </a:p>
          <a:p>
            <a:r>
              <a:rPr lang="pl-PL" sz="2000" dirty="0"/>
              <a:t>Zdecydowana większość </a:t>
            </a:r>
            <a:r>
              <a:rPr lang="pl-PL" sz="2000" dirty="0" smtClean="0"/>
              <a:t>(90-97%</a:t>
            </a: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pl-PL" sz="2000" dirty="0" smtClean="0"/>
              <a:t>) zatrudnionych </a:t>
            </a:r>
            <a:r>
              <a:rPr lang="pl-PL" sz="2000" dirty="0" smtClean="0"/>
              <a:t>absolwentów </a:t>
            </a:r>
            <a:r>
              <a:rPr lang="pl-PL" sz="2000" b="1" dirty="0" smtClean="0"/>
              <a:t>pracuje </a:t>
            </a:r>
            <a:r>
              <a:rPr lang="pl-PL" sz="2000" b="1" dirty="0"/>
              <a:t>w województwie </a:t>
            </a:r>
            <a:r>
              <a:rPr lang="pl-PL" sz="2000" b="1" dirty="0" smtClean="0"/>
              <a:t>mazowieckim</a:t>
            </a:r>
            <a:endParaRPr lang="pl-PL" sz="2000" dirty="0"/>
          </a:p>
          <a:p>
            <a:r>
              <a:rPr lang="pl-PL" sz="2000" dirty="0"/>
              <a:t>Zdecydowana większość </a:t>
            </a:r>
            <a:r>
              <a:rPr lang="pl-PL" sz="2000" dirty="0" smtClean="0"/>
              <a:t>zatrudnionych absolwentów </a:t>
            </a:r>
            <a:r>
              <a:rPr lang="pl-PL" sz="2000" b="1" dirty="0" smtClean="0"/>
              <a:t>pracuje </a:t>
            </a:r>
            <a:r>
              <a:rPr lang="pl-PL" sz="2000" b="1" dirty="0"/>
              <a:t>w Polsce </a:t>
            </a:r>
            <a:r>
              <a:rPr lang="pl-PL" sz="2000" dirty="0" smtClean="0"/>
              <a:t>(93-98%</a:t>
            </a: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pl-PL" sz="2000" dirty="0" smtClean="0"/>
              <a:t>), 1-4%</a:t>
            </a: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pl-PL" sz="2000" dirty="0" smtClean="0"/>
              <a:t> </a:t>
            </a:r>
            <a:r>
              <a:rPr lang="pl-PL" sz="2000" dirty="0"/>
              <a:t>w innych krajach Unii Europejskiej, a niecałe 3% </a:t>
            </a:r>
            <a:r>
              <a:rPr lang="pl-PL" sz="2000" dirty="0" smtClean="0"/>
              <a:t>zatrudnionych w oparciu o umowę o pracę, pracuje </a:t>
            </a:r>
            <a:r>
              <a:rPr lang="pl-PL" sz="2000" dirty="0"/>
              <a:t>w krajach poza Unią Europejską.</a:t>
            </a:r>
          </a:p>
        </p:txBody>
      </p:sp>
      <p:pic>
        <p:nvPicPr>
          <p:cNvPr id="5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1115616" y="260648"/>
            <a:ext cx="6840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/>
              <a:t>Badanie „Monitoring Karier Zawodowych Absolwentów Politechniki Warszawskiej </a:t>
            </a:r>
            <a:r>
              <a:rPr lang="pl-PL" sz="3700" b="1" dirty="0" smtClean="0"/>
              <a:t>2014”</a:t>
            </a:r>
            <a:r>
              <a:rPr lang="pl-PL" sz="3300" b="1" dirty="0" smtClean="0">
                <a:solidFill>
                  <a:prstClr val="black"/>
                </a:solidFill>
              </a:rPr>
              <a:t/>
            </a:r>
            <a:br>
              <a:rPr lang="pl-PL" sz="33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3300" b="1" dirty="0" smtClean="0">
                <a:solidFill>
                  <a:prstClr val="black"/>
                </a:solidFill>
              </a:rPr>
              <a:t>DOŚWIADCZENIE ZAWODOWE </a:t>
            </a:r>
          </a:p>
          <a:p>
            <a:r>
              <a:rPr lang="pl-PL" sz="3300" b="1" dirty="0" smtClean="0">
                <a:solidFill>
                  <a:prstClr val="black"/>
                </a:solidFill>
              </a:rPr>
              <a:t>OSOBY PRACUJĄCE</a:t>
            </a:r>
          </a:p>
        </p:txBody>
      </p:sp>
    </p:spTree>
    <p:extLst>
      <p:ext uri="{BB962C8B-B14F-4D97-AF65-F5344CB8AC3E}">
        <p14:creationId xmlns:p14="http://schemas.microsoft.com/office/powerpoint/2010/main" val="2733507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5076055" y="1196752"/>
            <a:ext cx="3879927" cy="1512168"/>
          </a:xfrm>
        </p:spPr>
        <p:txBody>
          <a:bodyPr>
            <a:normAutofit fontScale="90000"/>
          </a:bodyPr>
          <a:lstStyle/>
          <a:p>
            <a:r>
              <a:rPr lang="pl-PL" sz="2000" b="1" dirty="0"/>
              <a:t>Badanie „Monitoring Karier Zawodowych Absolwentów Politechniki Warszawskiej </a:t>
            </a:r>
            <a:r>
              <a:rPr lang="pl-PL" sz="2000" b="1" dirty="0" smtClean="0"/>
              <a:t>2014”</a:t>
            </a: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>DOŚWIADCZENIE ZAWODOWE</a:t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2000" b="1" dirty="0" smtClean="0">
                <a:solidFill>
                  <a:prstClr val="black"/>
                </a:solidFill>
              </a:rPr>
              <a:t>OSOBY </a:t>
            </a:r>
            <a:r>
              <a:rPr lang="pl-PL" sz="2000" b="1" dirty="0" smtClean="0">
                <a:solidFill>
                  <a:prstClr val="black"/>
                </a:solidFill>
              </a:rPr>
              <a:t>PRACUJĄCE – umowa o pracę</a:t>
            </a:r>
            <a:endParaRPr lang="pl-PL" dirty="0"/>
          </a:p>
        </p:txBody>
      </p:sp>
      <p:pic>
        <p:nvPicPr>
          <p:cNvPr id="10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7" y="6261793"/>
            <a:ext cx="2517775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Prostokąt 7"/>
          <p:cNvSpPr/>
          <p:nvPr/>
        </p:nvSpPr>
        <p:spPr>
          <a:xfrm>
            <a:off x="5314118" y="2996952"/>
            <a:ext cx="37582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/>
              <a:t>Badanie wykazało, że absolwenci PW najczęściej pracują w firmach z </a:t>
            </a:r>
            <a:r>
              <a:rPr lang="pl-PL" sz="1600" b="1" dirty="0"/>
              <a:t>branży informatycznej </a:t>
            </a:r>
            <a:r>
              <a:rPr lang="pl-PL" sz="1600" dirty="0"/>
              <a:t>(</a:t>
            </a:r>
            <a:r>
              <a:rPr lang="pl-PL" sz="1600" dirty="0" smtClean="0"/>
              <a:t>11%). 7,7% </a:t>
            </a:r>
            <a:r>
              <a:rPr lang="pl-PL" sz="1600" dirty="0"/>
              <a:t>firm należy do </a:t>
            </a:r>
            <a:r>
              <a:rPr lang="pl-PL" sz="1600" dirty="0" smtClean="0"/>
              <a:t>branży </a:t>
            </a:r>
            <a:r>
              <a:rPr lang="pl-PL" sz="1600" b="1" dirty="0" smtClean="0"/>
              <a:t>architektura/budownictwo</a:t>
            </a:r>
            <a:r>
              <a:rPr lang="pl-PL" sz="1600" dirty="0"/>
              <a:t>, </a:t>
            </a:r>
            <a:r>
              <a:rPr lang="pl-PL" sz="1600" dirty="0" smtClean="0"/>
              <a:t>6,8% </a:t>
            </a:r>
            <a:r>
              <a:rPr lang="pl-PL" sz="1600" dirty="0"/>
              <a:t>- </a:t>
            </a:r>
            <a:r>
              <a:rPr lang="pl-PL" sz="1600" b="1" dirty="0" smtClean="0"/>
              <a:t>lotnictwo kosmonautyka. </a:t>
            </a:r>
            <a:r>
              <a:rPr lang="pl-PL" sz="1600" dirty="0" smtClean="0"/>
              <a:t>Zaobserwowano tu zmianę względem roku ubiegłego, gdy na trzecim miejscu znajdowała się telekomunikacja. </a:t>
            </a:r>
          </a:p>
          <a:p>
            <a:endParaRPr lang="pl-PL" sz="16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9" y="116631"/>
            <a:ext cx="5111771" cy="6385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6434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973091"/>
            <a:ext cx="8229600" cy="4525963"/>
          </a:xfrm>
        </p:spPr>
        <p:txBody>
          <a:bodyPr/>
          <a:lstStyle/>
          <a:p>
            <a:pPr lvl="0"/>
            <a:r>
              <a:rPr lang="pl-PL" sz="2000" dirty="0" smtClean="0">
                <a:solidFill>
                  <a:prstClr val="black"/>
                </a:solidFill>
              </a:rPr>
              <a:t>Spośród przebadanych </a:t>
            </a:r>
            <a:r>
              <a:rPr lang="pl-PL" sz="2000" dirty="0">
                <a:solidFill>
                  <a:prstClr val="black"/>
                </a:solidFill>
              </a:rPr>
              <a:t>absolwentów </a:t>
            </a:r>
            <a:r>
              <a:rPr lang="pl-PL" sz="2000" dirty="0" smtClean="0">
                <a:solidFill>
                  <a:prstClr val="black"/>
                </a:solidFill>
              </a:rPr>
              <a:t>ponad połowa (51-56% </a:t>
            </a: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*w zależności od formy zatrudnienia</a:t>
            </a:r>
            <a:r>
              <a:rPr lang="pl-PL" sz="2000" dirty="0" smtClean="0">
                <a:solidFill>
                  <a:prstClr val="black"/>
                </a:solidFill>
              </a:rPr>
              <a:t>) pracuje </a:t>
            </a:r>
            <a:r>
              <a:rPr lang="pl-PL" sz="2000" dirty="0">
                <a:solidFill>
                  <a:prstClr val="black"/>
                </a:solidFill>
              </a:rPr>
              <a:t>na stanowiskach </a:t>
            </a:r>
            <a:r>
              <a:rPr lang="pl-PL" sz="2000" dirty="0" smtClean="0">
                <a:solidFill>
                  <a:prstClr val="black"/>
                </a:solidFill>
              </a:rPr>
              <a:t>specjalistycznych (specjalista/starszy specjalista). 34-42%</a:t>
            </a: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pl-PL" sz="2000" dirty="0" smtClean="0">
                <a:solidFill>
                  <a:prstClr val="black"/>
                </a:solidFill>
              </a:rPr>
              <a:t> na stanowiskach. Nieznaczna </a:t>
            </a:r>
            <a:r>
              <a:rPr lang="pl-PL" sz="2000" dirty="0">
                <a:solidFill>
                  <a:prstClr val="black"/>
                </a:solidFill>
              </a:rPr>
              <a:t>tylko część piastuje stanowiska </a:t>
            </a:r>
            <a:r>
              <a:rPr lang="pl-PL" sz="2000" dirty="0" smtClean="0">
                <a:solidFill>
                  <a:prstClr val="black"/>
                </a:solidFill>
              </a:rPr>
              <a:t>kierownicze/dyrektorskie </a:t>
            </a:r>
            <a:r>
              <a:rPr lang="pl-PL" sz="2000" dirty="0">
                <a:solidFill>
                  <a:prstClr val="black"/>
                </a:solidFill>
              </a:rPr>
              <a:t>lub jest właścicielami firm </a:t>
            </a:r>
            <a:r>
              <a:rPr lang="pl-PL" sz="2000" dirty="0" smtClean="0">
                <a:solidFill>
                  <a:prstClr val="black"/>
                </a:solidFill>
              </a:rPr>
              <a:t>(2-8%</a:t>
            </a:r>
            <a:r>
              <a:rPr lang="pl-PL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pl-PL" sz="2000" dirty="0" smtClean="0">
                <a:solidFill>
                  <a:prstClr val="black"/>
                </a:solidFill>
              </a:rPr>
              <a:t>). </a:t>
            </a:r>
            <a:endParaRPr lang="pl-PL" sz="2000" dirty="0">
              <a:solidFill>
                <a:prstClr val="black"/>
              </a:solidFill>
            </a:endParaRPr>
          </a:p>
          <a:p>
            <a:r>
              <a:rPr lang="pl-PL" sz="2000" dirty="0" smtClean="0"/>
              <a:t>37% </a:t>
            </a:r>
            <a:r>
              <a:rPr lang="pl-PL" sz="2000" dirty="0"/>
              <a:t>przebadanych absolwentów zatrudnionych na umowę o </a:t>
            </a:r>
            <a:r>
              <a:rPr lang="pl-PL" sz="2000" dirty="0" smtClean="0"/>
              <a:t>pracę wykorzystuje </a:t>
            </a:r>
            <a:r>
              <a:rPr lang="pl-PL" sz="2000" dirty="0"/>
              <a:t>wiedzę zdobytą na studiach w bardzo dużym lub dużym stopniu. Natomiast niewielu mniej, bo aż </a:t>
            </a:r>
            <a:r>
              <a:rPr lang="pl-PL" sz="2000" dirty="0" smtClean="0"/>
              <a:t>27% </a:t>
            </a:r>
            <a:r>
              <a:rPr lang="pl-PL" sz="2000" dirty="0"/>
              <a:t>z nich wykorzystuje wiedzę w bardzo małym lub małym stopniu</a:t>
            </a:r>
            <a:r>
              <a:rPr lang="pl-PL" sz="2000" dirty="0" smtClean="0"/>
              <a:t>. Sytuacja wygląda podobnie w przypadku umów zlecenia, natomiast osoby pracujące w oparciu o umowę o dzieło częściej wykonują prace powiązane z kierunkiem studiów – 47%.</a:t>
            </a:r>
            <a:endParaRPr lang="pl-PL" sz="2000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1115616" y="260648"/>
            <a:ext cx="6840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/>
              <a:t>Badanie „Monitoring Karier Zawodowych Absolwentów Politechniki Warszawskiej </a:t>
            </a:r>
            <a:r>
              <a:rPr lang="pl-PL" sz="3700" b="1" dirty="0" smtClean="0"/>
              <a:t>2014”</a:t>
            </a:r>
            <a:r>
              <a:rPr lang="pl-PL" sz="3300" b="1" dirty="0" smtClean="0">
                <a:solidFill>
                  <a:prstClr val="black"/>
                </a:solidFill>
              </a:rPr>
              <a:t/>
            </a:r>
            <a:br>
              <a:rPr lang="pl-PL" sz="33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3300" b="1" dirty="0" smtClean="0">
                <a:solidFill>
                  <a:prstClr val="black"/>
                </a:solidFill>
              </a:rPr>
              <a:t>DOŚWIADCZENIE ZAWODOWE </a:t>
            </a:r>
          </a:p>
          <a:p>
            <a:r>
              <a:rPr lang="pl-PL" sz="3300" b="1" dirty="0" smtClean="0">
                <a:solidFill>
                  <a:prstClr val="black"/>
                </a:solidFill>
              </a:rPr>
              <a:t>OSOBY </a:t>
            </a:r>
            <a:r>
              <a:rPr lang="pl-PL" sz="3300" b="1" dirty="0" smtClean="0">
                <a:solidFill>
                  <a:prstClr val="black"/>
                </a:solidFill>
              </a:rPr>
              <a:t>PRACUJĄCE </a:t>
            </a:r>
            <a:endParaRPr lang="pl-PL" sz="3300" b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24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pl-PL" sz="1900" b="1" dirty="0">
                <a:solidFill>
                  <a:prstClr val="black"/>
                </a:solidFill>
              </a:rPr>
              <a:t>Badanie „Monitoring Karier Zawodowych Absolwentów </a:t>
            </a:r>
            <a:r>
              <a:rPr lang="pl-PL" sz="1900" b="1" dirty="0" smtClean="0">
                <a:solidFill>
                  <a:prstClr val="black"/>
                </a:solidFill>
              </a:rPr>
              <a:t/>
            </a:r>
            <a:br>
              <a:rPr lang="pl-PL" sz="1900" b="1" dirty="0" smtClean="0">
                <a:solidFill>
                  <a:prstClr val="black"/>
                </a:solidFill>
              </a:rPr>
            </a:br>
            <a:r>
              <a:rPr lang="pl-PL" sz="1900" b="1" dirty="0" smtClean="0">
                <a:solidFill>
                  <a:prstClr val="black"/>
                </a:solidFill>
              </a:rPr>
              <a:t>Politechniki </a:t>
            </a:r>
            <a:r>
              <a:rPr lang="pl-PL" sz="1900" b="1" dirty="0">
                <a:solidFill>
                  <a:prstClr val="black"/>
                </a:solidFill>
              </a:rPr>
              <a:t>Warszawskiej </a:t>
            </a:r>
            <a:r>
              <a:rPr lang="pl-PL" sz="1900" b="1" dirty="0" smtClean="0">
                <a:solidFill>
                  <a:prstClr val="black"/>
                </a:solidFill>
              </a:rPr>
              <a:t>2014”</a:t>
            </a:r>
            <a:r>
              <a:rPr lang="pl-PL" sz="1700" b="1" dirty="0">
                <a:solidFill>
                  <a:prstClr val="black"/>
                </a:solidFill>
              </a:rPr>
              <a:t/>
            </a:r>
            <a:br>
              <a:rPr lang="pl-PL" sz="1700" b="1" dirty="0">
                <a:solidFill>
                  <a:prstClr val="black"/>
                </a:solidFill>
              </a:rPr>
            </a:br>
            <a:r>
              <a:rPr lang="pl-PL" sz="1200" b="1" dirty="0">
                <a:solidFill>
                  <a:prstClr val="black"/>
                </a:solidFill>
              </a:rPr>
              <a:t/>
            </a:r>
            <a:br>
              <a:rPr lang="pl-PL" sz="1200" b="1" dirty="0">
                <a:solidFill>
                  <a:prstClr val="black"/>
                </a:solidFill>
              </a:rPr>
            </a:br>
            <a:r>
              <a:rPr lang="pl-PL" sz="1600" b="1" dirty="0" smtClean="0">
                <a:solidFill>
                  <a:prstClr val="black"/>
                </a:solidFill>
              </a:rPr>
              <a:t>ZAROBKI – UMOWA O PRACĘ</a:t>
            </a:r>
            <a:endParaRPr lang="pl-PL" sz="1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1800" dirty="0"/>
              <a:t>Najliczniejsza grupa absolwentów, stanowiąca 21,1% wszystkich zatrudnionych w oparciu o umowę o pracę, miesięcznie zarabia 4000-5000 zł brutto. 19,3% respondentów odpowiedziała, że ich pensja wynosi 2000-3000 zł brutto, a 19,2% że jest równa 3000-4000 zł brutto. Odpowiedź 7000-1000 zł brutto wybrało 8,3% absolwentów, a najniższą kategorię wynagrodzenia, tzn. poniżej 2000 zł brutto, zaznaczyło 7,7% uczestników badania. </a:t>
            </a:r>
            <a:endParaRPr lang="pl-PL" sz="1800" dirty="0" smtClean="0"/>
          </a:p>
          <a:p>
            <a:endParaRPr lang="pl-PL" sz="1800" dirty="0" smtClean="0"/>
          </a:p>
          <a:p>
            <a:endParaRPr lang="pl-PL" sz="1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00987"/>
            <a:ext cx="57737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1623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1900" b="1" dirty="0">
                <a:solidFill>
                  <a:prstClr val="black"/>
                </a:solidFill>
              </a:rPr>
              <a:t>Badanie „Monitoring Karier Zawodowych Absolwentów </a:t>
            </a:r>
            <a:br>
              <a:rPr lang="pl-PL" sz="1900" b="1" dirty="0">
                <a:solidFill>
                  <a:prstClr val="black"/>
                </a:solidFill>
              </a:rPr>
            </a:br>
            <a:r>
              <a:rPr lang="pl-PL" sz="1900" b="1" dirty="0">
                <a:solidFill>
                  <a:prstClr val="black"/>
                </a:solidFill>
              </a:rPr>
              <a:t>Politechniki Warszawskiej 2014”</a:t>
            </a:r>
            <a:r>
              <a:rPr lang="pl-PL" sz="1700" b="1" dirty="0">
                <a:solidFill>
                  <a:prstClr val="black"/>
                </a:solidFill>
              </a:rPr>
              <a:t/>
            </a:r>
            <a:br>
              <a:rPr lang="pl-PL" sz="1700" b="1" dirty="0">
                <a:solidFill>
                  <a:prstClr val="black"/>
                </a:solidFill>
              </a:rPr>
            </a:br>
            <a:r>
              <a:rPr lang="pl-PL" sz="1200" b="1" dirty="0">
                <a:solidFill>
                  <a:prstClr val="black"/>
                </a:solidFill>
              </a:rPr>
              <a:t/>
            </a:r>
            <a:br>
              <a:rPr lang="pl-PL" sz="1200" b="1" dirty="0">
                <a:solidFill>
                  <a:prstClr val="black"/>
                </a:solidFill>
              </a:rPr>
            </a:br>
            <a:r>
              <a:rPr lang="pl-PL" sz="1600" b="1" dirty="0">
                <a:solidFill>
                  <a:prstClr val="black"/>
                </a:solidFill>
              </a:rPr>
              <a:t>ZAROBKI – </a:t>
            </a:r>
            <a:r>
              <a:rPr lang="pl-PL" sz="1600" b="1" dirty="0" smtClean="0">
                <a:solidFill>
                  <a:prstClr val="black"/>
                </a:solidFill>
              </a:rPr>
              <a:t>umowy cywilno-prawne oraz samozatrudnienie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r>
              <a:rPr lang="pl-PL" sz="1800" dirty="0" smtClean="0"/>
              <a:t>Większość studentów (71-83%</a:t>
            </a:r>
            <a:r>
              <a:rPr lang="pl-PL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pl-PL" sz="1800" dirty="0" smtClean="0"/>
              <a:t>) zatrudnionych w oparciu o umowy cywilno-prawne osiąga zarobki mieszczące się w przedziale poniżej 2000 – 4000 zł brutto. </a:t>
            </a:r>
            <a:endParaRPr lang="pl-PL" sz="1800" dirty="0"/>
          </a:p>
          <a:p>
            <a:r>
              <a:rPr lang="pl-PL" sz="1800" dirty="0" smtClean="0"/>
              <a:t>Wśród studentów prowadzących własną działalność gospodarczą najliczniejsza grupa (14,5%) osiąga dochody w przedziale 5000-7000 brutto. Dochody 26% respondentów mieszczą się w kategorii: 10 000 – powyżej 15 000 zł brutto, a 13% w kategorii poniżej 2000 zł brutto. </a:t>
            </a:r>
            <a:endParaRPr lang="pl-PL" sz="1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38" y="3284984"/>
            <a:ext cx="4471838" cy="229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680" y="4077072"/>
            <a:ext cx="4399830" cy="2253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576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899592" y="332657"/>
            <a:ext cx="7848872" cy="936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/>
              <a:t>Badanie „Monitoring Karier Zawodowych Absolwentów </a:t>
            </a:r>
            <a:endParaRPr lang="pl-PL" sz="3700" b="1" dirty="0" smtClean="0"/>
          </a:p>
          <a:p>
            <a:r>
              <a:rPr lang="pl-PL" sz="3700" b="1" dirty="0" smtClean="0"/>
              <a:t>Politechniki </a:t>
            </a:r>
            <a:r>
              <a:rPr lang="pl-PL" sz="3700" b="1" dirty="0"/>
              <a:t>Warszawskiej </a:t>
            </a:r>
            <a:r>
              <a:rPr lang="pl-PL" sz="3700" b="1" dirty="0" smtClean="0"/>
              <a:t>2014”</a:t>
            </a:r>
            <a:r>
              <a:rPr lang="pl-PL" sz="3300" b="1" dirty="0" smtClean="0">
                <a:solidFill>
                  <a:prstClr val="black"/>
                </a:solidFill>
              </a:rPr>
              <a:t/>
            </a:r>
            <a:br>
              <a:rPr lang="pl-PL" sz="33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3600" dirty="0" smtClean="0">
                <a:ea typeface="Times New Roman"/>
                <a:cs typeface="Times New Roman"/>
              </a:rPr>
              <a:t>KOMPETENCJE</a:t>
            </a:r>
            <a:endParaRPr lang="pl-PL" sz="3300" b="1" dirty="0" smtClean="0">
              <a:solidFill>
                <a:prstClr val="black"/>
              </a:solidFill>
            </a:endParaRPr>
          </a:p>
        </p:txBody>
      </p:sp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484784"/>
            <a:ext cx="8039523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/>
              <a:t>Absolwenci </a:t>
            </a:r>
            <a:r>
              <a:rPr lang="pl-PL" sz="2000" b="1" dirty="0"/>
              <a:t>najwyżej</a:t>
            </a:r>
            <a:r>
              <a:rPr lang="pl-PL" sz="2000" dirty="0"/>
              <a:t> </a:t>
            </a:r>
            <a:r>
              <a:rPr lang="pl-PL" sz="2000" dirty="0"/>
              <a:t>(ocena powyżej 4,5 w skali od 1 do </a:t>
            </a:r>
            <a:r>
              <a:rPr lang="pl-PL" sz="2000" dirty="0" smtClean="0"/>
              <a:t>6) ocenili </a:t>
            </a:r>
            <a:r>
              <a:rPr lang="pl-PL" sz="2000" dirty="0"/>
              <a:t>u siebie poziom </a:t>
            </a:r>
            <a:r>
              <a:rPr lang="pl-PL" sz="2000" dirty="0" smtClean="0"/>
              <a:t>rozwinięcia: </a:t>
            </a:r>
          </a:p>
          <a:p>
            <a:pPr marL="0" indent="0">
              <a:buNone/>
            </a:pPr>
            <a:r>
              <a:rPr lang="pl-PL" sz="2000" dirty="0"/>
              <a:t>-</a:t>
            </a:r>
            <a:r>
              <a:rPr lang="pl-PL" sz="2000" dirty="0" smtClean="0"/>
              <a:t>analitycznego myślenia, </a:t>
            </a:r>
          </a:p>
          <a:p>
            <a:pPr marL="0" indent="0">
              <a:buNone/>
            </a:pPr>
            <a:r>
              <a:rPr lang="pl-PL" sz="2000" dirty="0"/>
              <a:t>-</a:t>
            </a:r>
            <a:r>
              <a:rPr lang="pl-PL" sz="2000" dirty="0" smtClean="0"/>
              <a:t>umiejętności przyswajania wiedzy, </a:t>
            </a:r>
          </a:p>
          <a:p>
            <a:pPr marL="0" indent="0">
              <a:buNone/>
            </a:pPr>
            <a:r>
              <a:rPr lang="pl-PL" sz="2000" dirty="0"/>
              <a:t>-</a:t>
            </a:r>
            <a:r>
              <a:rPr lang="pl-PL" sz="2000" dirty="0" smtClean="0"/>
              <a:t>samorozwoju, otwartości na zmiany, </a:t>
            </a:r>
          </a:p>
          <a:p>
            <a:pPr marL="0" indent="0">
              <a:buNone/>
            </a:pPr>
            <a:r>
              <a:rPr lang="pl-PL" sz="2000" dirty="0"/>
              <a:t>-</a:t>
            </a:r>
            <a:r>
              <a:rPr lang="pl-PL" sz="2000" dirty="0" smtClean="0"/>
              <a:t>umiejętności pracy w zespole i komunikatywności.</a:t>
            </a:r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r>
              <a:rPr lang="pl-PL" sz="2000" dirty="0" smtClean="0"/>
              <a:t> </a:t>
            </a:r>
            <a:r>
              <a:rPr lang="pl-PL" sz="2000" b="1" dirty="0" smtClean="0"/>
              <a:t>Najniższą </a:t>
            </a:r>
            <a:r>
              <a:rPr lang="pl-PL" sz="2000" dirty="0"/>
              <a:t>ocenę </a:t>
            </a:r>
            <a:r>
              <a:rPr lang="pl-PL" sz="2000" dirty="0" smtClean="0"/>
              <a:t>(poniżej 4) otrzymał </a:t>
            </a:r>
            <a:r>
              <a:rPr lang="pl-PL" sz="2000" dirty="0"/>
              <a:t>poziom </a:t>
            </a:r>
            <a:r>
              <a:rPr lang="pl-PL" sz="2000" dirty="0" smtClean="0"/>
              <a:t>rozwinięcia: </a:t>
            </a:r>
          </a:p>
          <a:p>
            <a:pPr marL="0" indent="0">
              <a:buNone/>
            </a:pPr>
            <a:r>
              <a:rPr lang="pl-PL" sz="2000" dirty="0" smtClean="0"/>
              <a:t>- wiedzy </a:t>
            </a:r>
            <a:r>
              <a:rPr lang="pl-PL" sz="2000" dirty="0"/>
              <a:t>pozatechnicznej związanej z zagadnieniami ekonomiczno-społecznymi i prawnymi, </a:t>
            </a:r>
            <a:endParaRPr lang="pl-PL" sz="2000" dirty="0" smtClean="0"/>
          </a:p>
          <a:p>
            <a:pPr>
              <a:buFontTx/>
              <a:buChar char="-"/>
            </a:pPr>
            <a:r>
              <a:rPr lang="pl-PL" sz="2000" dirty="0" smtClean="0"/>
              <a:t>umiejętności </a:t>
            </a:r>
            <a:r>
              <a:rPr lang="pl-PL" sz="2000" dirty="0"/>
              <a:t>zarządzania zespołem i projektami, </a:t>
            </a:r>
            <a:endParaRPr lang="pl-PL" sz="2000" dirty="0" smtClean="0"/>
          </a:p>
          <a:p>
            <a:pPr marL="0" indent="0">
              <a:buNone/>
            </a:pPr>
            <a:r>
              <a:rPr lang="pl-PL" sz="2000" dirty="0" smtClean="0"/>
              <a:t>- posługiwania </a:t>
            </a:r>
            <a:r>
              <a:rPr lang="pl-PL" sz="2000" dirty="0"/>
              <a:t>się językiem obcym i </a:t>
            </a:r>
            <a:r>
              <a:rPr lang="pl-PL" sz="2000" dirty="0" smtClean="0"/>
              <a:t>autoprezentacji.</a:t>
            </a:r>
          </a:p>
          <a:p>
            <a:pPr marL="0" indent="0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83072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107504" y="198199"/>
            <a:ext cx="8568952" cy="808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/>
              <a:t>Badanie „Monitoring Karier Zawodowych Absolwentów Politechniki Warszawskiej </a:t>
            </a:r>
            <a:r>
              <a:rPr lang="pl-PL" sz="3700" b="1" dirty="0" smtClean="0"/>
              <a:t>2014”</a:t>
            </a:r>
            <a:r>
              <a:rPr lang="pl-PL" sz="3300" b="1" dirty="0" smtClean="0">
                <a:solidFill>
                  <a:prstClr val="black"/>
                </a:solidFill>
              </a:rPr>
              <a:t/>
            </a:r>
            <a:br>
              <a:rPr lang="pl-PL" sz="3300" b="1" dirty="0" smtClean="0">
                <a:solidFill>
                  <a:prstClr val="black"/>
                </a:solidFill>
              </a:rPr>
            </a:br>
            <a:r>
              <a:rPr lang="pl-PL" sz="2200" b="1" dirty="0" smtClean="0">
                <a:solidFill>
                  <a:prstClr val="black"/>
                </a:solidFill>
              </a:rPr>
              <a:t/>
            </a:r>
            <a:br>
              <a:rPr lang="pl-PL" sz="2200" b="1" dirty="0" smtClean="0">
                <a:solidFill>
                  <a:prstClr val="black"/>
                </a:solidFill>
              </a:rPr>
            </a:br>
            <a:r>
              <a:rPr lang="pl-PL" sz="3600" dirty="0" smtClean="0">
                <a:ea typeface="Times New Roman"/>
                <a:cs typeface="Times New Roman"/>
              </a:rPr>
              <a:t>PORÓWNANIE KOMPETENCJI POSIADANYCH PRZEZ ABSOLWENTÓW, Z KOMPETENCJAMI, </a:t>
            </a:r>
          </a:p>
          <a:p>
            <a:r>
              <a:rPr lang="pl-PL" sz="3600" dirty="0" smtClean="0">
                <a:ea typeface="Times New Roman"/>
                <a:cs typeface="Times New Roman"/>
              </a:rPr>
              <a:t>JAKIE ICH ZDANIEM OCZEKIWANE SĄ NA RYNKU PRACY</a:t>
            </a:r>
            <a:endParaRPr lang="pl-PL" sz="3300" b="1" dirty="0" smtClean="0">
              <a:solidFill>
                <a:prstClr val="black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89025"/>
            <a:ext cx="5770644" cy="5286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8469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8114" y="692696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pl-PL" sz="2700" b="1" dirty="0">
                <a:solidFill>
                  <a:prstClr val="black"/>
                </a:solidFill>
              </a:rPr>
              <a:t>Badanie „Monitoring Karier Zawodowych Absolwentów </a:t>
            </a:r>
            <a:br>
              <a:rPr lang="pl-PL" sz="2700" b="1" dirty="0">
                <a:solidFill>
                  <a:prstClr val="black"/>
                </a:solidFill>
              </a:rPr>
            </a:br>
            <a:r>
              <a:rPr lang="pl-PL" sz="2700" b="1" dirty="0">
                <a:solidFill>
                  <a:prstClr val="black"/>
                </a:solidFill>
              </a:rPr>
              <a:t>Politechniki Warszawskiej 2014”</a:t>
            </a:r>
            <a:r>
              <a:rPr lang="pl-PL" sz="1700" b="1" dirty="0">
                <a:solidFill>
                  <a:prstClr val="black"/>
                </a:solidFill>
              </a:rPr>
              <a:t/>
            </a:r>
            <a:br>
              <a:rPr lang="pl-PL" sz="1700" b="1" dirty="0">
                <a:solidFill>
                  <a:prstClr val="black"/>
                </a:solidFill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l-PL" dirty="0" smtClean="0"/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endParaRPr lang="pl-PL" dirty="0" smtClean="0"/>
          </a:p>
          <a:p>
            <a:pPr marL="0" indent="0" algn="ctr">
              <a:buNone/>
            </a:pPr>
            <a:r>
              <a:rPr lang="pl-PL" dirty="0" smtClean="0"/>
              <a:t>Dziękuję za uwagę.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Picture 2" descr="Z:\LOGA, plakat, ulotka\LOGO\BK LOGO du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774" y="6258500"/>
            <a:ext cx="2520280" cy="4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OKUMENTY\CWM_2008_2010\2008_Inne\logo p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971940" cy="9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08495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1196</Words>
  <Application>Microsoft Office PowerPoint</Application>
  <PresentationFormat>Pokaz na ekranie (4:3)</PresentationFormat>
  <Paragraphs>114</Paragraphs>
  <Slides>20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1" baseType="lpstr">
      <vt:lpstr>Motyw pakietu Office</vt:lpstr>
      <vt:lpstr>Monitoring Karier Zawodowych Absolwentów Politechniki Warszawskiej  2014  podsumowanie badania   </vt:lpstr>
      <vt:lpstr> Badanie „Monitoring Karier Zawodowych Absolwentów Politechniki Warszawskiej 2014” Informacje Ogólne </vt:lpstr>
      <vt:lpstr>Badanie „Monitoring Karier Zawodowych Absolwentów Politechniki Warszawskiej 2014” Charakterystyka próby badawczej </vt:lpstr>
      <vt:lpstr>Prezentacja programu PowerPoint</vt:lpstr>
      <vt:lpstr>Badanie „Monitoring Karier Zawodowych Absolwentów  Politechniki Warszawskiej 2014”  STUDIA W POLITECHNICE WARSZAWSKIEJ</vt:lpstr>
      <vt:lpstr>Badanie „Monitoring Karier Zawodowych Absolwentów  Politechniki Warszawskiej 2014”</vt:lpstr>
      <vt:lpstr>Prezentacja programu PowerPoint</vt:lpstr>
      <vt:lpstr>Prezentacja programu PowerPoint</vt:lpstr>
      <vt:lpstr> Sytuacja absolwentów na rynku pracy jest nieznacznie lepsza w porównaniu do roku ubiegłego:  - 49,8% (w 2013 r. – 44%)  badanych absolwentów Politechniki Warszawskiej pracuje aktualnie w oparciu o umowę o pracę, - w oparciu o umowy cywilno-prawne pracuje 22,5%  (w 2013 r.-22%) przebadanych, - 18,4 % (w 2013 r. - 22%) absolwentów zadeklarował, że w chwili obecnej nie pracuje.  </vt:lpstr>
      <vt:lpstr>Badanie „Monitoring Karier Zawodowych Absolwentów  Politechniki Warszawskiej 2014” ABSOLWENCI NIEPRACUJĄCY</vt:lpstr>
      <vt:lpstr>Badanie „Monitoring Karier Zawodowych Absolwentów  Politechniki Warszawskiej 2014”  DOŚWIADCZENIE ZAWODOWE</vt:lpstr>
      <vt:lpstr>Prezentacja programu PowerPoint</vt:lpstr>
      <vt:lpstr>Prezentacja programu PowerPoint</vt:lpstr>
      <vt:lpstr>Badanie „Monitoring Karier Zawodowych Absolwentów Politechniki Warszawskiej 2014” DOŚWIADCZENIE ZAWODOWE OSOBY PRACUJĄCE – umowa o pracę</vt:lpstr>
      <vt:lpstr>Prezentacja programu PowerPoint</vt:lpstr>
      <vt:lpstr>Badanie „Monitoring Karier Zawodowych Absolwentów  Politechniki Warszawskiej 2014”  ZAROBKI – UMOWA O PRACĘ</vt:lpstr>
      <vt:lpstr>Badanie „Monitoring Karier Zawodowych Absolwentów  Politechniki Warszawskiej 2014”  ZAROBKI – umowy cywilno-prawne oraz samozatrudnienie</vt:lpstr>
      <vt:lpstr>Prezentacja programu PowerPoint</vt:lpstr>
      <vt:lpstr>Prezentacja programu PowerPoint</vt:lpstr>
      <vt:lpstr>Badanie „Monitoring Karier Zawodowych Absolwentów  Politechniki Warszawskiej 2014”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Absolwenci Uczelni Technicznych na rynku pracy w Polsce</dc:title>
  <dc:creator>pcwm</dc:creator>
  <cp:lastModifiedBy>Agnieszka</cp:lastModifiedBy>
  <cp:revision>204</cp:revision>
  <cp:lastPrinted>2012-04-20T07:00:31Z</cp:lastPrinted>
  <dcterms:created xsi:type="dcterms:W3CDTF">2012-04-17T12:02:12Z</dcterms:created>
  <dcterms:modified xsi:type="dcterms:W3CDTF">2014-06-27T12:43:20Z</dcterms:modified>
</cp:coreProperties>
</file>